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8"/>
  </p:notesMasterIdLst>
  <p:sldIdLst>
    <p:sldId id="292" r:id="rId2"/>
    <p:sldId id="293" r:id="rId3"/>
    <p:sldId id="294" r:id="rId4"/>
    <p:sldId id="324" r:id="rId5"/>
    <p:sldId id="314" r:id="rId6"/>
    <p:sldId id="316"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94728" autoAdjust="0"/>
  </p:normalViewPr>
  <p:slideViewPr>
    <p:cSldViewPr>
      <p:cViewPr varScale="1">
        <p:scale>
          <a:sx n="72" d="100"/>
          <a:sy n="72" d="100"/>
        </p:scale>
        <p:origin x="-14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A2E54-CF39-4BFA-828F-42DA4A78D346}" type="datetimeFigureOut">
              <a:rPr lang="en-NZ" smtClean="0"/>
              <a:pPr/>
              <a:t>17/05/2017</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F04D8A-BA5F-4943-B97A-80762BBBA09B}"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 aim of this presentation</a:t>
            </a:r>
            <a:r>
              <a:rPr lang="en-NZ" sz="1800" baseline="0" dirty="0" smtClean="0"/>
              <a:t> is to give schools an overview of the bullying and prevention guidance and allow them to work in the PB4L team to discuss some specific areas of the guidance. In particular they will be asked to focus on how this work can relate to their current PB4L framework and what are the next steps for their school in terms of bullying prevention.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Reminder of the guide that we are looking</a:t>
            </a:r>
            <a:r>
              <a:rPr lang="en-NZ" sz="1800" baseline="0" dirty="0" smtClean="0"/>
              <a:t> at today – Schools will have been asked in advance to bring along their copies.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3</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smtClean="0"/>
          </a:p>
          <a:p>
            <a:r>
              <a:rPr lang="en-NZ" dirty="0" smtClean="0"/>
              <a:t>This</a:t>
            </a:r>
            <a:r>
              <a:rPr lang="en-NZ" baseline="0" dirty="0" smtClean="0"/>
              <a:t> slide to help highlight the need to consider the school approaches to both preventing and responding to bullying. </a:t>
            </a:r>
          </a:p>
          <a:p>
            <a:endParaRPr lang="en-NZ" baseline="0" dirty="0" smtClean="0"/>
          </a:p>
          <a:p>
            <a:r>
              <a:rPr lang="en-NZ" baseline="0" dirty="0" smtClean="0"/>
              <a:t>Initially the focus is on how the school works to prevent bullying </a:t>
            </a:r>
            <a:r>
              <a:rPr lang="en-NZ" baseline="0" smtClean="0"/>
              <a:t>( Workshop 4) </a:t>
            </a:r>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4</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a:lvl1pPr>
          </a:lstStyle>
          <a:p>
            <a:r>
              <a:rPr lang="en-US" dirty="0" smtClean="0"/>
              <a:t>Click to edit Master title style</a:t>
            </a:r>
            <a:endParaRPr lang="en-NZ" dirty="0"/>
          </a:p>
        </p:txBody>
      </p:sp>
      <p:grpSp>
        <p:nvGrpSpPr>
          <p:cNvPr id="3" name="Group 2"/>
          <p:cNvGrpSpPr/>
          <p:nvPr userDrawn="1"/>
        </p:nvGrpSpPr>
        <p:grpSpPr>
          <a:xfrm>
            <a:off x="0" y="6039146"/>
            <a:ext cx="9144000" cy="990254"/>
            <a:chOff x="0" y="6039146"/>
            <a:chExt cx="9144000" cy="990254"/>
          </a:xfrm>
        </p:grpSpPr>
        <p:sp>
          <p:nvSpPr>
            <p:cNvPr id="4"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6"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7"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8"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9" name="Picture 8" descr="J:\X-Strategy\Bullying (up to 8 Sep 2014 only, then Filenet 19-6-3)\bullying prevention\comms and media\Bully-Free Week 2017\Logo\Bullying-free_NZ_NoDate_Reversed.png"/>
            <p:cNvPicPr/>
            <p:nvPr userDrawn="1"/>
          </p:nvPicPr>
          <p:blipFill>
            <a:blip r:embed="rId2" cstate="print"/>
            <a:srcRect/>
            <a:stretch>
              <a:fillRect/>
            </a:stretch>
          </p:blipFill>
          <p:spPr bwMode="auto">
            <a:xfrm>
              <a:off x="6588224" y="6093296"/>
              <a:ext cx="1944216" cy="764704"/>
            </a:xfrm>
            <a:prstGeom prst="rect">
              <a:avLst/>
            </a:prstGeom>
            <a:noFill/>
            <a:ln w="9525">
              <a:noFill/>
              <a:miter lim="800000"/>
              <a:headEnd/>
              <a:tailEnd/>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8043405-40EE-4332-8D8F-70F6186EB46F}"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D43B49-EC11-40DA-B92B-C68B94D081D7}"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grpSp>
        <p:nvGrpSpPr>
          <p:cNvPr id="7" name="Group 6"/>
          <p:cNvGrpSpPr/>
          <p:nvPr userDrawn="1"/>
        </p:nvGrpSpPr>
        <p:grpSpPr>
          <a:xfrm>
            <a:off x="0" y="6039146"/>
            <a:ext cx="9144000" cy="990254"/>
            <a:chOff x="0" y="6039146"/>
            <a:chExt cx="9144000" cy="990254"/>
          </a:xfrm>
        </p:grpSpPr>
        <p:sp>
          <p:nvSpPr>
            <p:cNvPr id="8"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9"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0"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1"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2"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13" name="Picture 12" descr="J:\X-Strategy\Bullying (up to 8 Sep 2014 only, then Filenet 19-6-3)\bullying prevention\comms and media\Bully-Free Week 2017\Logo\Bullying-free_NZ_NoDate_Reversed.png"/>
            <p:cNvPicPr/>
            <p:nvPr userDrawn="1"/>
          </p:nvPicPr>
          <p:blipFill>
            <a:blip r:embed="rId14" cstate="print"/>
            <a:srcRect/>
            <a:stretch>
              <a:fillRect/>
            </a:stretch>
          </p:blipFill>
          <p:spPr bwMode="auto">
            <a:xfrm>
              <a:off x="6588224" y="6093296"/>
              <a:ext cx="1944216" cy="764704"/>
            </a:xfrm>
            <a:prstGeom prst="rect">
              <a:avLst/>
            </a:prstGeom>
            <a:noFill/>
            <a:ln w="9525">
              <a:noFill/>
              <a:miter lim="800000"/>
              <a:headEnd/>
              <a:tailEnd/>
            </a:ln>
          </p:spPr>
        </p:pic>
      </p:grpSp>
      <p:grpSp>
        <p:nvGrpSpPr>
          <p:cNvPr id="14" name="Group 8"/>
          <p:cNvGrpSpPr>
            <a:grpSpLocks/>
          </p:cNvGrpSpPr>
          <p:nvPr userDrawn="1"/>
        </p:nvGrpSpPr>
        <p:grpSpPr bwMode="auto">
          <a:xfrm>
            <a:off x="-36512" y="1052736"/>
            <a:ext cx="9361040" cy="360586"/>
            <a:chOff x="-5" y="377"/>
            <a:chExt cx="11939" cy="375"/>
          </a:xfrm>
        </p:grpSpPr>
        <p:cxnSp>
          <p:nvCxnSpPr>
            <p:cNvPr id="15" name="AutoShape 9"/>
            <p:cNvCxnSpPr>
              <a:cxnSpLocks noChangeShapeType="1"/>
            </p:cNvCxnSpPr>
            <p:nvPr/>
          </p:nvCxnSpPr>
          <p:spPr bwMode="auto">
            <a:xfrm>
              <a:off x="1" y="541"/>
              <a:ext cx="11933" cy="0"/>
            </a:xfrm>
            <a:prstGeom prst="straightConnector1">
              <a:avLst/>
            </a:prstGeom>
            <a:noFill/>
            <a:ln w="28575">
              <a:solidFill>
                <a:srgbClr val="FBAE16"/>
              </a:solidFill>
              <a:round/>
              <a:headEnd/>
              <a:tailEnd/>
            </a:ln>
          </p:spPr>
        </p:cxnSp>
        <p:cxnSp>
          <p:nvCxnSpPr>
            <p:cNvPr id="16" name="AutoShape 10"/>
            <p:cNvCxnSpPr>
              <a:cxnSpLocks noChangeShapeType="1"/>
            </p:cNvCxnSpPr>
            <p:nvPr/>
          </p:nvCxnSpPr>
          <p:spPr bwMode="auto">
            <a:xfrm>
              <a:off x="-5" y="377"/>
              <a:ext cx="11933" cy="375"/>
            </a:xfrm>
            <a:prstGeom prst="straightConnector1">
              <a:avLst/>
            </a:prstGeom>
            <a:noFill/>
            <a:ln w="28575">
              <a:solidFill>
                <a:srgbClr val="019AA6"/>
              </a:solidFill>
              <a:round/>
              <a:headEnd/>
              <a:tailEnd/>
            </a:ln>
          </p:spPr>
        </p:cxnSp>
        <p:cxnSp>
          <p:nvCxnSpPr>
            <p:cNvPr id="17" name="AutoShape 11"/>
            <p:cNvCxnSpPr>
              <a:cxnSpLocks noChangeShapeType="1"/>
            </p:cNvCxnSpPr>
            <p:nvPr/>
          </p:nvCxnSpPr>
          <p:spPr bwMode="auto">
            <a:xfrm flipV="1">
              <a:off x="4" y="413"/>
              <a:ext cx="11901" cy="266"/>
            </a:xfrm>
            <a:prstGeom prst="straightConnector1">
              <a:avLst/>
            </a:prstGeom>
            <a:noFill/>
            <a:ln w="28575">
              <a:solidFill>
                <a:srgbClr val="82C56A"/>
              </a:solidFill>
              <a:round/>
              <a:headEnd/>
              <a:tailEnd/>
            </a:ln>
          </p:spPr>
        </p:cxnSp>
      </p:gr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bullyingfreenz.co.n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1014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p:cNvSpPr>
            <a:spLocks noGrp="1"/>
          </p:cNvSpPr>
          <p:nvPr>
            <p:ph type="ctrTitle"/>
          </p:nvPr>
        </p:nvSpPr>
        <p:spPr>
          <a:xfrm>
            <a:off x="760040" y="2778497"/>
            <a:ext cx="7772400" cy="4178895"/>
          </a:xfrm>
        </p:spPr>
        <p:txBody>
          <a:bodyPr>
            <a:normAutofit/>
          </a:bodyPr>
          <a:lstStyle/>
          <a:p>
            <a:pPr algn="ctr"/>
            <a:r>
              <a:rPr lang="en-NZ" sz="4400" dirty="0" smtClean="0">
                <a:solidFill>
                  <a:schemeClr val="bg1"/>
                </a:solidFill>
                <a:latin typeface="Arial Rounded MT Bold" pitchFamily="34" charset="0"/>
              </a:rPr>
              <a:t>Bullying Prevention</a:t>
            </a:r>
            <a:br>
              <a:rPr lang="en-NZ" sz="4400" dirty="0" smtClean="0">
                <a:solidFill>
                  <a:schemeClr val="bg1"/>
                </a:solidFill>
                <a:latin typeface="Arial Rounded MT Bold" pitchFamily="34" charset="0"/>
              </a:rPr>
            </a:br>
            <a:r>
              <a:rPr lang="en-NZ" sz="4400" dirty="0" smtClean="0">
                <a:solidFill>
                  <a:schemeClr val="bg1"/>
                </a:solidFill>
                <a:latin typeface="Arial Rounded MT Bold" pitchFamily="34" charset="0"/>
              </a:rPr>
              <a:t>Workshops </a:t>
            </a:r>
            <a:r>
              <a:rPr lang="en-NZ" dirty="0" smtClean="0">
                <a:solidFill>
                  <a:schemeClr val="bg1"/>
                </a:solidFill>
                <a:latin typeface="Arial Rounded MT Bold" pitchFamily="34" charset="0"/>
              </a:rPr>
              <a:t/>
            </a:r>
            <a:br>
              <a:rPr lang="en-NZ" dirty="0" smtClean="0">
                <a:solidFill>
                  <a:schemeClr val="bg1"/>
                </a:solidFill>
                <a:latin typeface="Arial Rounded MT Bold" pitchFamily="34" charset="0"/>
              </a:rPr>
            </a:br>
            <a:r>
              <a:rPr lang="en-NZ" sz="1600" dirty="0" smtClean="0">
                <a:solidFill>
                  <a:schemeClr val="bg1"/>
                </a:solidFill>
                <a:latin typeface="Arial Rounded MT Bold" pitchFamily="34" charset="0"/>
              </a:rPr>
              <a:t/>
            </a:r>
            <a:br>
              <a:rPr lang="en-NZ" sz="1600" dirty="0" smtClean="0">
                <a:solidFill>
                  <a:schemeClr val="bg1"/>
                </a:solidFill>
                <a:latin typeface="Arial Rounded MT Bold" pitchFamily="34" charset="0"/>
              </a:rPr>
            </a:br>
            <a:r>
              <a:rPr lang="en-NZ" sz="3600" dirty="0" smtClean="0">
                <a:solidFill>
                  <a:srgbClr val="FFC000"/>
                </a:solidFill>
                <a:latin typeface="Arial Rounded MT Bold" pitchFamily="34" charset="0"/>
              </a:rPr>
              <a:t>Implementing </a:t>
            </a:r>
            <a:r>
              <a:rPr lang="en-NZ" sz="3600" dirty="0">
                <a:solidFill>
                  <a:srgbClr val="FFC000"/>
                </a:solidFill>
                <a:latin typeface="Arial Rounded MT Bold" pitchFamily="34" charset="0"/>
              </a:rPr>
              <a:t>the Bullying Prevention Guidance </a:t>
            </a:r>
            <a:endParaRPr lang="en-NZ" dirty="0">
              <a:solidFill>
                <a:schemeClr val="bg1"/>
              </a:solidFill>
              <a:latin typeface="Arial Rounded MT Bold" pitchFamily="34" charset="0"/>
            </a:endParaRPr>
          </a:p>
        </p:txBody>
      </p:sp>
      <p:pic>
        <p:nvPicPr>
          <p:cNvPr id="6" name="Picture 5" descr="J:\X-Strategy\Bullying (up to 8 Sep 2014 only, then Filenet 19-6-3)\bullying prevention\comms and media\Bully-Free Week 2017\Logo\Bullying-free_NZ_NoDate_Reversed.png"/>
          <p:cNvPicPr/>
          <p:nvPr/>
        </p:nvPicPr>
        <p:blipFill>
          <a:blip r:embed="rId3" cstate="print"/>
          <a:srcRect/>
          <a:stretch>
            <a:fillRect/>
          </a:stretch>
        </p:blipFill>
        <p:spPr bwMode="auto">
          <a:xfrm>
            <a:off x="1515981" y="692696"/>
            <a:ext cx="6152363"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52"/>
            <a:ext cx="8496944" cy="1143000"/>
          </a:xfrm>
        </p:spPr>
        <p:txBody>
          <a:bodyPr/>
          <a:lstStyle/>
          <a:p>
            <a:r>
              <a:rPr lang="en-NZ" dirty="0" smtClean="0">
                <a:solidFill>
                  <a:schemeClr val="tx2">
                    <a:lumMod val="50000"/>
                  </a:schemeClr>
                </a:solidFill>
                <a:latin typeface="Arial Rounded MT Bold" pitchFamily="34" charset="0"/>
              </a:rPr>
              <a:t>Workshops overview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656184"/>
            <a:ext cx="8172400" cy="3933056"/>
          </a:xfrm>
        </p:spPr>
        <p:txBody>
          <a:bodyPr>
            <a:normAutofit/>
          </a:bodyPr>
          <a:lstStyle/>
          <a:p>
            <a:pPr marL="0">
              <a:buNone/>
            </a:pPr>
            <a:r>
              <a:rPr lang="en-NZ" sz="2800" dirty="0" smtClean="0">
                <a:solidFill>
                  <a:schemeClr val="tx2">
                    <a:lumMod val="50000"/>
                  </a:schemeClr>
                </a:solidFill>
                <a:latin typeface="Arial" pitchFamily="34" charset="0"/>
                <a:cs typeface="Arial" pitchFamily="34" charset="0"/>
              </a:rPr>
              <a:t>The following slides are designed to support the delivery of professional development activities for schools through the 10 Bullying Prevention Workshops available on </a:t>
            </a:r>
            <a:r>
              <a:rPr lang="en-NZ" sz="2800" dirty="0" smtClean="0">
                <a:latin typeface="Arial" pitchFamily="34" charset="0"/>
                <a:cs typeface="Arial" pitchFamily="34" charset="0"/>
                <a:hlinkClick r:id="rId3"/>
              </a:rPr>
              <a:t>www.bullyingfreeNZ.co.nz</a:t>
            </a:r>
            <a:endParaRPr lang="en-NZ" sz="2800" dirty="0" smtClean="0">
              <a:latin typeface="Arial" pitchFamily="34" charset="0"/>
              <a:cs typeface="Arial" pitchFamily="34" charset="0"/>
            </a:endParaRPr>
          </a:p>
          <a:p>
            <a:pPr marL="0">
              <a:buNone/>
            </a:pPr>
            <a:endParaRPr lang="en-NZ" sz="2800" dirty="0" smtClean="0">
              <a:latin typeface="Arial" pitchFamily="34" charset="0"/>
              <a:cs typeface="Arial" pitchFamily="34" charset="0"/>
            </a:endParaRPr>
          </a:p>
          <a:p>
            <a:pPr marL="0">
              <a:buNone/>
            </a:pPr>
            <a:r>
              <a:rPr lang="en-NZ" sz="2800" dirty="0" smtClean="0">
                <a:solidFill>
                  <a:schemeClr val="tx2">
                    <a:lumMod val="50000"/>
                  </a:schemeClr>
                </a:solidFill>
                <a:latin typeface="Arial" pitchFamily="34" charset="0"/>
                <a:cs typeface="Arial" pitchFamily="34" charset="0"/>
              </a:rPr>
              <a:t>The materials for each of the workshops will include information about which slides to use for each workshop.</a:t>
            </a:r>
          </a:p>
          <a:p>
            <a:pPr marL="0">
              <a:buNone/>
            </a:pPr>
            <a:endParaRPr lang="en-NZ" sz="600" dirty="0" smtClean="0">
              <a:latin typeface="Arial" pitchFamily="34" charset="0"/>
              <a:cs typeface="Arial" pitchFamily="34" charset="0"/>
            </a:endParaRPr>
          </a:p>
          <a:p>
            <a:pPr marL="0">
              <a:buNone/>
            </a:pPr>
            <a:endParaRPr lang="en-NZ" sz="600" dirty="0">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ver.PNG"/>
          <p:cNvPicPr>
            <a:picLocks noGrp="1" noChangeAspect="1"/>
          </p:cNvPicPr>
          <p:nvPr>
            <p:ph idx="1"/>
          </p:nvPr>
        </p:nvPicPr>
        <p:blipFill>
          <a:blip r:embed="rId3" cstate="print"/>
          <a:stretch>
            <a:fillRect/>
          </a:stretch>
        </p:blipFill>
        <p:spPr>
          <a:xfrm>
            <a:off x="2339752" y="134472"/>
            <a:ext cx="4320480" cy="5886816"/>
          </a:xfrm>
        </p:spPr>
      </p:pic>
      <p:sp>
        <p:nvSpPr>
          <p:cNvPr id="13" name="TextBox 12"/>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3752"/>
            <a:ext cx="8686800" cy="1143000"/>
          </a:xfrm>
        </p:spPr>
        <p:txBody>
          <a:bodyPr>
            <a:noAutofit/>
          </a:bodyPr>
          <a:lstStyle/>
          <a:p>
            <a:r>
              <a:rPr lang="en-NZ" sz="3800" dirty="0" smtClean="0">
                <a:solidFill>
                  <a:schemeClr val="tx2">
                    <a:lumMod val="50000"/>
                  </a:schemeClr>
                </a:solidFill>
                <a:latin typeface="Arial Rounded MT Bold" pitchFamily="34" charset="0"/>
              </a:rPr>
              <a:t>Strategies for dealing with bullying</a:t>
            </a:r>
            <a:endParaRPr lang="en-NZ" sz="3800" dirty="0">
              <a:solidFill>
                <a:schemeClr val="tx2">
                  <a:lumMod val="50000"/>
                </a:schemeClr>
              </a:solidFill>
              <a:latin typeface="Arial Rounded MT Bold" pitchFamily="34" charset="0"/>
            </a:endParaRPr>
          </a:p>
        </p:txBody>
      </p:sp>
      <p:graphicFrame>
        <p:nvGraphicFramePr>
          <p:cNvPr id="5" name="Table 4"/>
          <p:cNvGraphicFramePr>
            <a:graphicFrameLocks noGrp="1"/>
          </p:cNvGraphicFramePr>
          <p:nvPr/>
        </p:nvGraphicFramePr>
        <p:xfrm>
          <a:off x="467544" y="1490381"/>
          <a:ext cx="8208912" cy="4458899"/>
        </p:xfrm>
        <a:graphic>
          <a:graphicData uri="http://schemas.openxmlformats.org/drawingml/2006/table">
            <a:tbl>
              <a:tblPr firstRow="1" bandRow="1">
                <a:tableStyleId>{5C22544A-7EE6-4342-B048-85BDC9FD1C3A}</a:tableStyleId>
              </a:tblPr>
              <a:tblGrid>
                <a:gridCol w="4104456"/>
                <a:gridCol w="4104456"/>
              </a:tblGrid>
              <a:tr h="591840">
                <a:tc>
                  <a:txBody>
                    <a:bodyPr/>
                    <a:lstStyle/>
                    <a:p>
                      <a:pPr algn="ctr"/>
                      <a:r>
                        <a:rPr lang="en-NZ" sz="2400" dirty="0" smtClean="0">
                          <a:solidFill>
                            <a:schemeClr val="bg1"/>
                          </a:solidFill>
                          <a:latin typeface="Arial" pitchFamily="34" charset="0"/>
                          <a:cs typeface="Arial" pitchFamily="34" charset="0"/>
                        </a:rPr>
                        <a:t>Preventing</a:t>
                      </a:r>
                      <a:r>
                        <a:rPr lang="en-NZ" sz="2400" baseline="0" dirty="0" smtClean="0">
                          <a:solidFill>
                            <a:schemeClr val="bg1"/>
                          </a:solidFill>
                          <a:latin typeface="Arial" pitchFamily="34" charset="0"/>
                          <a:cs typeface="Arial" pitchFamily="34" charset="0"/>
                        </a:rPr>
                        <a:t> </a:t>
                      </a:r>
                      <a:endParaRPr lang="en-NZ" sz="2400" dirty="0">
                        <a:solidFill>
                          <a:schemeClr val="bg1"/>
                        </a:solidFill>
                        <a:latin typeface="Arial" pitchFamily="34" charset="0"/>
                        <a:cs typeface="Arial" pitchFamily="34" charset="0"/>
                      </a:endParaRPr>
                    </a:p>
                  </a:txBody>
                  <a:tcPr>
                    <a:solidFill>
                      <a:schemeClr val="accent5">
                        <a:lumMod val="75000"/>
                      </a:schemeClr>
                    </a:solidFill>
                  </a:tcPr>
                </a:tc>
                <a:tc>
                  <a:txBody>
                    <a:bodyPr/>
                    <a:lstStyle/>
                    <a:p>
                      <a:pPr algn="ctr"/>
                      <a:r>
                        <a:rPr lang="en-NZ" sz="2400" dirty="0" smtClean="0">
                          <a:solidFill>
                            <a:schemeClr val="bg1"/>
                          </a:solidFill>
                          <a:latin typeface="Arial" pitchFamily="34" charset="0"/>
                          <a:cs typeface="Arial" pitchFamily="34" charset="0"/>
                        </a:rPr>
                        <a:t>Responding </a:t>
                      </a:r>
                      <a:endParaRPr lang="en-NZ" sz="2400" dirty="0">
                        <a:solidFill>
                          <a:schemeClr val="bg1"/>
                        </a:solidFill>
                        <a:latin typeface="Arial" pitchFamily="34" charset="0"/>
                        <a:cs typeface="Arial" pitchFamily="34" charset="0"/>
                      </a:endParaRPr>
                    </a:p>
                  </a:txBody>
                  <a:tcPr>
                    <a:solidFill>
                      <a:schemeClr val="accent5">
                        <a:lumMod val="75000"/>
                      </a:schemeClr>
                    </a:solidFill>
                  </a:tcPr>
                </a:tc>
              </a:tr>
              <a:tr h="576064">
                <a:tc>
                  <a:txBody>
                    <a:bodyPr/>
                    <a:lstStyle/>
                    <a:p>
                      <a:r>
                        <a:rPr lang="en-NZ" sz="2200" dirty="0" smtClean="0">
                          <a:solidFill>
                            <a:schemeClr val="tx2">
                              <a:lumMod val="50000"/>
                            </a:schemeClr>
                          </a:solidFill>
                          <a:latin typeface="Arial" pitchFamily="34" charset="0"/>
                          <a:cs typeface="Arial" pitchFamily="34" charset="0"/>
                        </a:rPr>
                        <a:t>Direct</a:t>
                      </a:r>
                      <a:r>
                        <a:rPr lang="en-NZ" sz="2200" baseline="0" dirty="0" smtClean="0">
                          <a:solidFill>
                            <a:schemeClr val="tx2">
                              <a:lumMod val="50000"/>
                            </a:schemeClr>
                          </a:solidFill>
                          <a:latin typeface="Arial" pitchFamily="34" charset="0"/>
                          <a:cs typeface="Arial" pitchFamily="34" charset="0"/>
                        </a:rPr>
                        <a:t> teaching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Restorative methods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r h="770715">
                <a:tc>
                  <a:txBody>
                    <a:bodyPr/>
                    <a:lstStyle/>
                    <a:p>
                      <a:r>
                        <a:rPr lang="en-NZ" sz="2200" dirty="0" smtClean="0">
                          <a:solidFill>
                            <a:schemeClr val="tx2">
                              <a:lumMod val="50000"/>
                            </a:schemeClr>
                          </a:solidFill>
                          <a:latin typeface="Arial" pitchFamily="34" charset="0"/>
                          <a:cs typeface="Arial" pitchFamily="34" charset="0"/>
                        </a:rPr>
                        <a:t>Developing a School ethos</a:t>
                      </a:r>
                      <a:r>
                        <a:rPr lang="en-NZ" sz="2200" baseline="0" dirty="0" smtClean="0">
                          <a:solidFill>
                            <a:schemeClr val="tx2">
                              <a:lumMod val="50000"/>
                            </a:schemeClr>
                          </a:solidFill>
                          <a:latin typeface="Arial" pitchFamily="34" charset="0"/>
                          <a:cs typeface="Arial" pitchFamily="34" charset="0"/>
                        </a:rPr>
                        <a:t>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Method of Shared Concern / Undercover teams / Problem solving teams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r h="770715">
                <a:tc>
                  <a:txBody>
                    <a:bodyPr/>
                    <a:lstStyle/>
                    <a:p>
                      <a:r>
                        <a:rPr lang="en-NZ" sz="2200" dirty="0" smtClean="0">
                          <a:solidFill>
                            <a:schemeClr val="tx2">
                              <a:lumMod val="50000"/>
                            </a:schemeClr>
                          </a:solidFill>
                          <a:latin typeface="Arial" pitchFamily="34" charset="0"/>
                          <a:cs typeface="Arial" pitchFamily="34" charset="0"/>
                        </a:rPr>
                        <a:t>Developing</a:t>
                      </a:r>
                      <a:r>
                        <a:rPr lang="en-NZ" sz="2200" baseline="0" dirty="0" smtClean="0">
                          <a:solidFill>
                            <a:schemeClr val="tx2">
                              <a:lumMod val="50000"/>
                            </a:schemeClr>
                          </a:solidFill>
                          <a:latin typeface="Arial" pitchFamily="34" charset="0"/>
                          <a:cs typeface="Arial" pitchFamily="34" charset="0"/>
                        </a:rPr>
                        <a:t> an anti-bullying policy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Solution Focused Discussions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r h="652285">
                <a:tc>
                  <a:txBody>
                    <a:bodyPr/>
                    <a:lstStyle/>
                    <a:p>
                      <a:r>
                        <a:rPr lang="en-NZ" sz="2200" dirty="0" smtClean="0">
                          <a:solidFill>
                            <a:schemeClr val="tx2">
                              <a:lumMod val="50000"/>
                            </a:schemeClr>
                          </a:solidFill>
                          <a:latin typeface="Arial" pitchFamily="34" charset="0"/>
                          <a:cs typeface="Arial" pitchFamily="34" charset="0"/>
                        </a:rPr>
                        <a:t>Wellbeing in schools survey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School sanction</a:t>
                      </a:r>
                      <a:r>
                        <a:rPr lang="en-NZ" sz="2200" baseline="0" dirty="0" smtClean="0">
                          <a:solidFill>
                            <a:schemeClr val="tx2">
                              <a:lumMod val="50000"/>
                            </a:schemeClr>
                          </a:solidFill>
                          <a:latin typeface="Arial" pitchFamily="34" charset="0"/>
                          <a:cs typeface="Arial" pitchFamily="34" charset="0"/>
                        </a:rPr>
                        <a:t> systems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r h="770715">
                <a:tc>
                  <a:txBody>
                    <a:bodyPr/>
                    <a:lstStyle/>
                    <a:p>
                      <a:r>
                        <a:rPr lang="en-NZ" sz="2200" dirty="0" smtClean="0">
                          <a:solidFill>
                            <a:schemeClr val="tx2">
                              <a:lumMod val="50000"/>
                            </a:schemeClr>
                          </a:solidFill>
                          <a:latin typeface="Arial" pitchFamily="34" charset="0"/>
                          <a:cs typeface="Arial" pitchFamily="34" charset="0"/>
                        </a:rPr>
                        <a:t>Peer mediation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Outside agencies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bl>
          </a:graphicData>
        </a:graphic>
      </p:graphicFrame>
      <p:sp>
        <p:nvSpPr>
          <p:cNvPr id="4" name="TextBox 3"/>
          <p:cNvSpPr txBox="1"/>
          <p:nvPr/>
        </p:nvSpPr>
        <p:spPr>
          <a:xfrm>
            <a:off x="611560" y="6237312"/>
            <a:ext cx="2592288"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Workshops </a:t>
            </a:r>
            <a:r>
              <a:rPr lang="en-NZ" dirty="0" smtClean="0">
                <a:solidFill>
                  <a:schemeClr val="bg1"/>
                </a:solidFill>
                <a:latin typeface="Arial Rounded MT Bold" pitchFamily="34" charset="0"/>
                <a:cs typeface="Arial" pitchFamily="34" charset="0"/>
              </a:rPr>
              <a:t>6</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fontScale="90000"/>
          </a:bodyPr>
          <a:lstStyle/>
          <a:p>
            <a:r>
              <a:rPr lang="en-US" dirty="0" smtClean="0">
                <a:solidFill>
                  <a:schemeClr val="tx2">
                    <a:lumMod val="50000"/>
                  </a:schemeClr>
                </a:solidFill>
                <a:latin typeface="Arial Rounded MT Bold" pitchFamily="34" charset="0"/>
              </a:rPr>
              <a:t>Activity: Responding to bullying</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57200" y="1600200"/>
            <a:ext cx="7859216" cy="4525963"/>
          </a:xfrm>
        </p:spPr>
        <p:txBody>
          <a:bodyPr/>
          <a:lstStyle/>
          <a:p>
            <a:pPr>
              <a:buNone/>
            </a:pPr>
            <a:r>
              <a:rPr lang="en-US" dirty="0" smtClean="0">
                <a:solidFill>
                  <a:schemeClr val="tx2">
                    <a:lumMod val="50000"/>
                  </a:schemeClr>
                </a:solidFill>
                <a:latin typeface="Arial" pitchFamily="34" charset="0"/>
                <a:cs typeface="Arial" pitchFamily="34" charset="0"/>
              </a:rPr>
              <a:t>	Use the </a:t>
            </a:r>
            <a:r>
              <a:rPr lang="en-US" i="1" dirty="0" smtClean="0">
                <a:solidFill>
                  <a:schemeClr val="tx2">
                    <a:lumMod val="50000"/>
                  </a:schemeClr>
                </a:solidFill>
                <a:latin typeface="Arial" pitchFamily="34" charset="0"/>
                <a:cs typeface="Arial" pitchFamily="34" charset="0"/>
              </a:rPr>
              <a:t>Responses to </a:t>
            </a:r>
            <a:r>
              <a:rPr lang="en-US" i="1" dirty="0" err="1" smtClean="0">
                <a:solidFill>
                  <a:schemeClr val="tx2">
                    <a:lumMod val="50000"/>
                  </a:schemeClr>
                </a:solidFill>
                <a:latin typeface="Arial" pitchFamily="34" charset="0"/>
                <a:cs typeface="Arial" pitchFamily="34" charset="0"/>
              </a:rPr>
              <a:t>Behaviour</a:t>
            </a:r>
            <a:r>
              <a:rPr lang="en-US" i="1" dirty="0" smtClean="0">
                <a:solidFill>
                  <a:schemeClr val="tx2">
                    <a:lumMod val="50000"/>
                  </a:schemeClr>
                </a:solidFill>
                <a:latin typeface="Arial" pitchFamily="34" charset="0"/>
                <a:cs typeface="Arial" pitchFamily="34" charset="0"/>
              </a:rPr>
              <a:t> </a:t>
            </a:r>
            <a:r>
              <a:rPr lang="en-US" dirty="0" smtClean="0">
                <a:solidFill>
                  <a:schemeClr val="tx2">
                    <a:lumMod val="50000"/>
                  </a:schemeClr>
                </a:solidFill>
                <a:latin typeface="Arial" pitchFamily="34" charset="0"/>
                <a:cs typeface="Arial" pitchFamily="34" charset="0"/>
              </a:rPr>
              <a:t>handout and the bullying scenarios sheet to discuss possible different responses to the scenarios. </a:t>
            </a:r>
            <a:endParaRPr lang="en-NZ" dirty="0">
              <a:solidFill>
                <a:schemeClr val="tx2">
                  <a:lumMod val="50000"/>
                </a:schemeClr>
              </a:solidFill>
              <a:latin typeface="Arial" pitchFamily="34" charset="0"/>
              <a:cs typeface="Arial" pitchFamily="34" charset="0"/>
            </a:endParaRPr>
          </a:p>
        </p:txBody>
      </p:sp>
      <p:sp>
        <p:nvSpPr>
          <p:cNvPr id="4" name="TextBox 3"/>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6</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6</a:t>
            </a:r>
            <a:endParaRPr lang="en-NZ" dirty="0">
              <a:solidFill>
                <a:schemeClr val="bg1"/>
              </a:solidFill>
              <a:latin typeface="Arial Rounded MT Bold" pitchFamily="34" charset="0"/>
              <a:cs typeface="Arial" pitchFamily="34" charset="0"/>
            </a:endParaRPr>
          </a:p>
        </p:txBody>
      </p:sp>
      <p:sp>
        <p:nvSpPr>
          <p:cNvPr id="3" name="Title 1"/>
          <p:cNvSpPr txBox="1">
            <a:spLocks/>
          </p:cNvSpPr>
          <p:nvPr/>
        </p:nvSpPr>
        <p:spPr>
          <a:xfrm>
            <a:off x="457200" y="125760"/>
            <a:ext cx="8229600" cy="1143000"/>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2">
                    <a:lumMod val="50000"/>
                  </a:schemeClr>
                </a:solidFill>
                <a:effectLst/>
                <a:uLnTx/>
                <a:uFillTx/>
                <a:latin typeface="Arial Rounded MT Bold" pitchFamily="34" charset="0"/>
                <a:ea typeface="+mj-ea"/>
                <a:cs typeface="+mj-cs"/>
              </a:rPr>
              <a:t>Responding to bullying</a:t>
            </a:r>
            <a:endParaRPr kumimoji="0" lang="en-NZ" sz="4400" b="0" i="0" u="none" strike="noStrike" kern="1200" cap="none" spc="0" normalizeH="0" baseline="0" noProof="0" dirty="0">
              <a:ln>
                <a:noFill/>
              </a:ln>
              <a:solidFill>
                <a:schemeClr val="tx2">
                  <a:lumMod val="50000"/>
                </a:schemeClr>
              </a:solidFill>
              <a:effectLst/>
              <a:uLnTx/>
              <a:uFillTx/>
              <a:latin typeface="Arial Rounded MT Bold" pitchFamily="34" charset="0"/>
              <a:ea typeface="+mj-ea"/>
              <a:cs typeface="+mj-cs"/>
            </a:endParaRPr>
          </a:p>
        </p:txBody>
      </p:sp>
      <p:pic>
        <p:nvPicPr>
          <p:cNvPr id="2050" name="Picture 2"/>
          <p:cNvPicPr>
            <a:picLocks noChangeAspect="1" noChangeArrowheads="1"/>
          </p:cNvPicPr>
          <p:nvPr/>
        </p:nvPicPr>
        <p:blipFill>
          <a:blip r:embed="rId2" cstate="print"/>
          <a:srcRect/>
          <a:stretch>
            <a:fillRect/>
          </a:stretch>
        </p:blipFill>
        <p:spPr bwMode="auto">
          <a:xfrm>
            <a:off x="1331640" y="1340768"/>
            <a:ext cx="6480199" cy="46563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1604</TotalTime>
  <Words>242</Words>
  <Application>Microsoft Office PowerPoint</Application>
  <PresentationFormat>On-screen Show (4:3)</PresentationFormat>
  <Paragraphs>36</Paragraphs>
  <Slides>6</Slides>
  <Notes>4</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Bullying Prevention Workshops   Implementing the Bullying Prevention Guidance </vt:lpstr>
      <vt:lpstr>Workshops overview  </vt:lpstr>
      <vt:lpstr>Slide 3</vt:lpstr>
      <vt:lpstr>Strategies for dealing with bullying</vt:lpstr>
      <vt:lpstr>Activity: Responding to bullying</vt:lpstr>
      <vt:lpstr>Slide 6</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Prevention Workshops</dc:title>
  <dc:creator>Karen Harris</dc:creator>
  <cp:lastModifiedBy>Claire John</cp:lastModifiedBy>
  <cp:revision>166</cp:revision>
  <dcterms:created xsi:type="dcterms:W3CDTF">2017-01-09T20:09:54Z</dcterms:created>
  <dcterms:modified xsi:type="dcterms:W3CDTF">2017-05-17T00:38:32Z</dcterms:modified>
</cp:coreProperties>
</file>