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8"/>
  </p:notesMasterIdLst>
  <p:sldIdLst>
    <p:sldId id="292" r:id="rId2"/>
    <p:sldId id="293" r:id="rId3"/>
    <p:sldId id="294" r:id="rId4"/>
    <p:sldId id="302" r:id="rId5"/>
    <p:sldId id="303" r:id="rId6"/>
    <p:sldId id="304"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6" autoAdjust="0"/>
    <p:restoredTop sz="94728" autoAdjust="0"/>
  </p:normalViewPr>
  <p:slideViewPr>
    <p:cSldViewPr>
      <p:cViewPr varScale="1">
        <p:scale>
          <a:sx n="72" d="100"/>
          <a:sy n="72" d="100"/>
        </p:scale>
        <p:origin x="-145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0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8A2E54-CF39-4BFA-828F-42DA4A78D346}" type="datetimeFigureOut">
              <a:rPr lang="en-NZ" smtClean="0"/>
              <a:pPr/>
              <a:t>17/05/2017</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F04D8A-BA5F-4943-B97A-80762BBBA09B}"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The aim of this presentation</a:t>
            </a:r>
            <a:r>
              <a:rPr lang="en-NZ" sz="1800" baseline="0" dirty="0" smtClean="0"/>
              <a:t> is to give schools an overview of the bullying and prevention guidance and allow them to work in the PB4L team to discuss some specific areas of the guidance. In particular they will be asked to focus on how this work can relate to their current PB4L framework and what are the next steps for their school in terms of bullying prevention.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1</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2</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Reminder of the guide that we are looking</a:t>
            </a:r>
            <a:r>
              <a:rPr lang="en-NZ" sz="1800" baseline="0" dirty="0" smtClean="0"/>
              <a:t> at today – Schools will have been asked in advance to bring along their copies.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3</a:t>
            </a:fld>
            <a:endParaRPr lang="en-N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This slide is an opportunity</a:t>
            </a:r>
            <a:r>
              <a:rPr lang="en-NZ" baseline="0" dirty="0" smtClean="0"/>
              <a:t> to discuss the role that everyone takes in bullying situations. In particular this is a chance to make links with areas of their current teaching curriculum ( teaching of behaviour expectations from their matrix) and where schools are already up skilling students with social skills that help prevent bullying. </a:t>
            </a:r>
          </a:p>
          <a:p>
            <a:endParaRPr lang="en-NZ" baseline="0" dirty="0" smtClean="0"/>
          </a:p>
          <a:p>
            <a:r>
              <a:rPr lang="en-NZ" baseline="0" dirty="0" smtClean="0"/>
              <a:t>This slide is also a chance to discuss the theory that ALL students play a part in reducing bullying. </a:t>
            </a:r>
          </a:p>
          <a:p>
            <a:endParaRPr lang="en-NZ" baseline="0" dirty="0" smtClean="0"/>
          </a:p>
          <a:p>
            <a:r>
              <a:rPr lang="en-NZ" baseline="0" dirty="0" smtClean="0"/>
              <a:t>An activity sheet is available to support this discussion called ‘ Bystander Activity’ . </a:t>
            </a:r>
          </a:p>
          <a:p>
            <a:endParaRPr lang="en-NZ" baseline="0" dirty="0" smtClean="0"/>
          </a:p>
          <a:p>
            <a:r>
              <a:rPr lang="en-NZ" baseline="0" dirty="0" smtClean="0"/>
              <a:t>Further information and reading for practitioners in ‘Bystanders and bullying. A summary of Research for Anti Bullying Week’ from www.anti-bullyingalliance.org.uk </a:t>
            </a:r>
            <a:endParaRPr lang="en-NZ"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5</a:t>
            </a:fld>
            <a:endParaRPr lang="en-N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Link</a:t>
            </a:r>
            <a:r>
              <a:rPr lang="en-NZ" sz="1800" baseline="0" dirty="0" smtClean="0"/>
              <a:t> to guide page 27</a:t>
            </a:r>
            <a:endParaRPr lang="en-NZ" sz="1800" dirty="0" smtClean="0"/>
          </a:p>
          <a:p>
            <a:endParaRPr lang="en-NZ" sz="1800" dirty="0" smtClean="0"/>
          </a:p>
          <a:p>
            <a:r>
              <a:rPr lang="en-NZ" sz="1800" dirty="0" smtClean="0"/>
              <a:t>This slide is used</a:t>
            </a:r>
            <a:r>
              <a:rPr lang="en-NZ" sz="1800" baseline="0" dirty="0" smtClean="0"/>
              <a:t> to highlight the role of bystanders in bullying behaviours and the emphasis on bullying being addressed as a group process. In relation to PB4L SW this supports the idea of all students needing to be taught and have opportunity to practice social skills.</a:t>
            </a:r>
          </a:p>
          <a:p>
            <a:endParaRPr lang="en-NZ" sz="1800" baseline="0" dirty="0" smtClean="0"/>
          </a:p>
          <a:p>
            <a:r>
              <a:rPr lang="en-NZ" sz="1800" baseline="0" dirty="0" smtClean="0"/>
              <a:t>Also shows that no one child stays in one role. In one situation a child may exhibit bullying behaviours and in the next they may be a victim or a outsider.  </a:t>
            </a:r>
          </a:p>
          <a:p>
            <a:endParaRPr lang="en-NZ" sz="1800" baseline="0" dirty="0" smtClean="0"/>
          </a:p>
          <a:p>
            <a:r>
              <a:rPr lang="en-NZ" sz="1800" baseline="0" dirty="0" smtClean="0"/>
              <a:t>In New Zealand and in the guide.  the terms ‘ initiator’ and ‘target’ are used instead of ‘bully’ and ‘victim’ </a:t>
            </a:r>
            <a:endParaRPr lang="en-NZ" sz="1800" dirty="0" smtClean="0"/>
          </a:p>
          <a:p>
            <a:endParaRPr lang="en-NZ" sz="1800" dirty="0" smtClean="0"/>
          </a:p>
          <a:p>
            <a:endParaRPr lang="en-NZ" sz="1800" dirty="0" smtClean="0"/>
          </a:p>
          <a:p>
            <a:endParaRPr lang="en-NZ" sz="1800" dirty="0" smtClean="0"/>
          </a:p>
          <a:p>
            <a:r>
              <a:rPr lang="en-NZ" sz="1800" dirty="0" smtClean="0"/>
              <a:t>Related article </a:t>
            </a:r>
          </a:p>
          <a:p>
            <a:r>
              <a:rPr lang="en-NZ" sz="1800" dirty="0" err="1" smtClean="0"/>
              <a:t>Salmivalli</a:t>
            </a:r>
            <a:r>
              <a:rPr lang="en-NZ" sz="1800" dirty="0" smtClean="0"/>
              <a:t> C, </a:t>
            </a:r>
            <a:r>
              <a:rPr lang="en-NZ" sz="1800" dirty="0" err="1" smtClean="0"/>
              <a:t>Lagerspetz</a:t>
            </a:r>
            <a:r>
              <a:rPr lang="en-NZ" sz="1800" dirty="0" smtClean="0"/>
              <a:t> K, </a:t>
            </a:r>
            <a:r>
              <a:rPr lang="en-NZ" sz="1800" dirty="0" err="1" smtClean="0"/>
              <a:t>Bjo¨rkqvist</a:t>
            </a:r>
            <a:r>
              <a:rPr lang="en-NZ" sz="1800" dirty="0" smtClean="0"/>
              <a:t> K, </a:t>
            </a:r>
            <a:r>
              <a:rPr lang="en-NZ" sz="1800" dirty="0" err="1" smtClean="0"/>
              <a:t>O¨sterman</a:t>
            </a:r>
            <a:r>
              <a:rPr lang="en-NZ" sz="1800" dirty="0" smtClean="0"/>
              <a:t> K, </a:t>
            </a:r>
            <a:r>
              <a:rPr lang="en-NZ" sz="1800" dirty="0" err="1" smtClean="0"/>
              <a:t>Kaukiainen</a:t>
            </a:r>
            <a:r>
              <a:rPr lang="en-NZ" sz="1800" dirty="0" smtClean="0"/>
              <a:t> A. 1996b. Bullying as a group process: participant roles and their relations to social status within the group. </a:t>
            </a:r>
            <a:r>
              <a:rPr lang="en-NZ" sz="1800" dirty="0" err="1" smtClean="0"/>
              <a:t>Aggr</a:t>
            </a:r>
            <a:r>
              <a:rPr lang="en-NZ" sz="1800" dirty="0" smtClean="0"/>
              <a:t> </a:t>
            </a:r>
            <a:r>
              <a:rPr lang="en-NZ" sz="1800" dirty="0" err="1" smtClean="0"/>
              <a:t>Behav</a:t>
            </a:r>
            <a:r>
              <a:rPr lang="en-NZ" sz="1800" dirty="0" smtClean="0"/>
              <a:t> 22:1–15.</a:t>
            </a:r>
            <a:endParaRPr lang="en-NZ" sz="1800" baseline="0" dirty="0" smtClean="0"/>
          </a:p>
          <a:p>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6</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lgn="l">
              <a:defRPr/>
            </a:lvl1pPr>
          </a:lstStyle>
          <a:p>
            <a:r>
              <a:rPr lang="en-US" dirty="0" smtClean="0"/>
              <a:t>Click to edit Master title style</a:t>
            </a:r>
            <a:endParaRPr lang="en-NZ" dirty="0"/>
          </a:p>
        </p:txBody>
      </p:sp>
      <p:grpSp>
        <p:nvGrpSpPr>
          <p:cNvPr id="3" name="Group 2"/>
          <p:cNvGrpSpPr/>
          <p:nvPr userDrawn="1"/>
        </p:nvGrpSpPr>
        <p:grpSpPr>
          <a:xfrm>
            <a:off x="0" y="6039146"/>
            <a:ext cx="9144000" cy="990254"/>
            <a:chOff x="0" y="6039146"/>
            <a:chExt cx="9144000" cy="990254"/>
          </a:xfrm>
        </p:grpSpPr>
        <p:sp>
          <p:nvSpPr>
            <p:cNvPr id="4" name="Rectangle 3"/>
            <p:cNvSpPr>
              <a:spLocks noChangeArrowheads="1"/>
            </p:cNvSpPr>
            <p:nvPr/>
          </p:nvSpPr>
          <p:spPr bwMode="auto">
            <a:xfrm>
              <a:off x="0" y="6093296"/>
              <a:ext cx="9144000" cy="936104"/>
            </a:xfrm>
            <a:prstGeom prst="rect">
              <a:avLst/>
            </a:prstGeom>
            <a:solidFill>
              <a:srgbClr val="003044"/>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5" name="Rectangle 4"/>
            <p:cNvSpPr>
              <a:spLocks noChangeArrowheads="1"/>
            </p:cNvSpPr>
            <p:nvPr/>
          </p:nvSpPr>
          <p:spPr bwMode="auto">
            <a:xfrm>
              <a:off x="1" y="6040800"/>
              <a:ext cx="5580111" cy="64800"/>
            </a:xfrm>
            <a:prstGeom prst="rect">
              <a:avLst/>
            </a:prstGeom>
            <a:solidFill>
              <a:srgbClr val="FBAE1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6" name="Rectangle 5"/>
            <p:cNvSpPr>
              <a:spLocks noChangeArrowheads="1"/>
            </p:cNvSpPr>
            <p:nvPr/>
          </p:nvSpPr>
          <p:spPr bwMode="auto">
            <a:xfrm>
              <a:off x="8387653" y="6039146"/>
              <a:ext cx="756347" cy="64800"/>
            </a:xfrm>
            <a:prstGeom prst="rect">
              <a:avLst/>
            </a:prstGeom>
            <a:solidFill>
              <a:srgbClr val="019AA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7" name="Rectangle 6"/>
            <p:cNvSpPr>
              <a:spLocks noChangeArrowheads="1"/>
            </p:cNvSpPr>
            <p:nvPr/>
          </p:nvSpPr>
          <p:spPr bwMode="auto">
            <a:xfrm>
              <a:off x="6661003" y="6039146"/>
              <a:ext cx="1727421" cy="64800"/>
            </a:xfrm>
            <a:prstGeom prst="rect">
              <a:avLst/>
            </a:prstGeom>
            <a:solidFill>
              <a:srgbClr val="82C56A"/>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8" name="Rectangle 7"/>
            <p:cNvSpPr>
              <a:spLocks noChangeArrowheads="1"/>
            </p:cNvSpPr>
            <p:nvPr/>
          </p:nvSpPr>
          <p:spPr bwMode="auto">
            <a:xfrm>
              <a:off x="5580112" y="6040800"/>
              <a:ext cx="1122118" cy="64800"/>
            </a:xfrm>
            <a:prstGeom prst="rect">
              <a:avLst/>
            </a:prstGeom>
            <a:solidFill>
              <a:srgbClr val="00AE61"/>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pic>
          <p:nvPicPr>
            <p:cNvPr id="9" name="Picture 8" descr="J:\X-Strategy\Bullying (up to 8 Sep 2014 only, then Filenet 19-6-3)\bullying prevention\comms and media\Bully-Free Week 2017\Logo\Bullying-free_NZ_NoDate_Reversed.png"/>
            <p:cNvPicPr/>
            <p:nvPr userDrawn="1"/>
          </p:nvPicPr>
          <p:blipFill>
            <a:blip r:embed="rId2" cstate="print"/>
            <a:srcRect/>
            <a:stretch>
              <a:fillRect/>
            </a:stretch>
          </p:blipFill>
          <p:spPr bwMode="auto">
            <a:xfrm>
              <a:off x="6588224" y="6093296"/>
              <a:ext cx="1944216" cy="764704"/>
            </a:xfrm>
            <a:prstGeom prst="rect">
              <a:avLst/>
            </a:prstGeom>
            <a:noFill/>
            <a:ln w="9525">
              <a:noFill/>
              <a:miter lim="800000"/>
              <a:headEnd/>
              <a:tailEnd/>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8043405-40EE-4332-8D8F-70F6186EB46F}"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6D43B49-EC11-40DA-B92B-C68B94D081D7}"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NZ"/>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NZ"/>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NZ"/>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grpSp>
        <p:nvGrpSpPr>
          <p:cNvPr id="7" name="Group 6"/>
          <p:cNvGrpSpPr/>
          <p:nvPr userDrawn="1"/>
        </p:nvGrpSpPr>
        <p:grpSpPr>
          <a:xfrm>
            <a:off x="0" y="6039146"/>
            <a:ext cx="9144000" cy="990254"/>
            <a:chOff x="0" y="6039146"/>
            <a:chExt cx="9144000" cy="990254"/>
          </a:xfrm>
        </p:grpSpPr>
        <p:sp>
          <p:nvSpPr>
            <p:cNvPr id="8" name="Rectangle 3"/>
            <p:cNvSpPr>
              <a:spLocks noChangeArrowheads="1"/>
            </p:cNvSpPr>
            <p:nvPr/>
          </p:nvSpPr>
          <p:spPr bwMode="auto">
            <a:xfrm>
              <a:off x="0" y="6093296"/>
              <a:ext cx="9144000" cy="936104"/>
            </a:xfrm>
            <a:prstGeom prst="rect">
              <a:avLst/>
            </a:prstGeom>
            <a:solidFill>
              <a:srgbClr val="003044"/>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9" name="Rectangle 4"/>
            <p:cNvSpPr>
              <a:spLocks noChangeArrowheads="1"/>
            </p:cNvSpPr>
            <p:nvPr/>
          </p:nvSpPr>
          <p:spPr bwMode="auto">
            <a:xfrm>
              <a:off x="1" y="6040800"/>
              <a:ext cx="5580111" cy="64800"/>
            </a:xfrm>
            <a:prstGeom prst="rect">
              <a:avLst/>
            </a:prstGeom>
            <a:solidFill>
              <a:srgbClr val="FBAE1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0" name="Rectangle 5"/>
            <p:cNvSpPr>
              <a:spLocks noChangeArrowheads="1"/>
            </p:cNvSpPr>
            <p:nvPr/>
          </p:nvSpPr>
          <p:spPr bwMode="auto">
            <a:xfrm>
              <a:off x="8387653" y="6039146"/>
              <a:ext cx="756347" cy="64800"/>
            </a:xfrm>
            <a:prstGeom prst="rect">
              <a:avLst/>
            </a:prstGeom>
            <a:solidFill>
              <a:srgbClr val="019AA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1" name="Rectangle 6"/>
            <p:cNvSpPr>
              <a:spLocks noChangeArrowheads="1"/>
            </p:cNvSpPr>
            <p:nvPr/>
          </p:nvSpPr>
          <p:spPr bwMode="auto">
            <a:xfrm>
              <a:off x="6661003" y="6039146"/>
              <a:ext cx="1727421" cy="64800"/>
            </a:xfrm>
            <a:prstGeom prst="rect">
              <a:avLst/>
            </a:prstGeom>
            <a:solidFill>
              <a:srgbClr val="82C56A"/>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2" name="Rectangle 7"/>
            <p:cNvSpPr>
              <a:spLocks noChangeArrowheads="1"/>
            </p:cNvSpPr>
            <p:nvPr/>
          </p:nvSpPr>
          <p:spPr bwMode="auto">
            <a:xfrm>
              <a:off x="5580112" y="6040800"/>
              <a:ext cx="1122118" cy="64800"/>
            </a:xfrm>
            <a:prstGeom prst="rect">
              <a:avLst/>
            </a:prstGeom>
            <a:solidFill>
              <a:srgbClr val="00AE61"/>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pic>
          <p:nvPicPr>
            <p:cNvPr id="13" name="Picture 12" descr="J:\X-Strategy\Bullying (up to 8 Sep 2014 only, then Filenet 19-6-3)\bullying prevention\comms and media\Bully-Free Week 2017\Logo\Bullying-free_NZ_NoDate_Reversed.png"/>
            <p:cNvPicPr/>
            <p:nvPr userDrawn="1"/>
          </p:nvPicPr>
          <p:blipFill>
            <a:blip r:embed="rId14" cstate="print"/>
            <a:srcRect/>
            <a:stretch>
              <a:fillRect/>
            </a:stretch>
          </p:blipFill>
          <p:spPr bwMode="auto">
            <a:xfrm>
              <a:off x="6588224" y="6093296"/>
              <a:ext cx="1944216" cy="764704"/>
            </a:xfrm>
            <a:prstGeom prst="rect">
              <a:avLst/>
            </a:prstGeom>
            <a:noFill/>
            <a:ln w="9525">
              <a:noFill/>
              <a:miter lim="800000"/>
              <a:headEnd/>
              <a:tailEnd/>
            </a:ln>
          </p:spPr>
        </p:pic>
      </p:grpSp>
      <p:grpSp>
        <p:nvGrpSpPr>
          <p:cNvPr id="14" name="Group 8"/>
          <p:cNvGrpSpPr>
            <a:grpSpLocks/>
          </p:cNvGrpSpPr>
          <p:nvPr userDrawn="1"/>
        </p:nvGrpSpPr>
        <p:grpSpPr bwMode="auto">
          <a:xfrm>
            <a:off x="-36512" y="1052736"/>
            <a:ext cx="9361040" cy="360586"/>
            <a:chOff x="-5" y="377"/>
            <a:chExt cx="11939" cy="375"/>
          </a:xfrm>
        </p:grpSpPr>
        <p:cxnSp>
          <p:nvCxnSpPr>
            <p:cNvPr id="15" name="AutoShape 9"/>
            <p:cNvCxnSpPr>
              <a:cxnSpLocks noChangeShapeType="1"/>
            </p:cNvCxnSpPr>
            <p:nvPr/>
          </p:nvCxnSpPr>
          <p:spPr bwMode="auto">
            <a:xfrm>
              <a:off x="1" y="541"/>
              <a:ext cx="11933" cy="0"/>
            </a:xfrm>
            <a:prstGeom prst="straightConnector1">
              <a:avLst/>
            </a:prstGeom>
            <a:noFill/>
            <a:ln w="28575">
              <a:solidFill>
                <a:srgbClr val="FBAE16"/>
              </a:solidFill>
              <a:round/>
              <a:headEnd/>
              <a:tailEnd/>
            </a:ln>
          </p:spPr>
        </p:cxnSp>
        <p:cxnSp>
          <p:nvCxnSpPr>
            <p:cNvPr id="16" name="AutoShape 10"/>
            <p:cNvCxnSpPr>
              <a:cxnSpLocks noChangeShapeType="1"/>
            </p:cNvCxnSpPr>
            <p:nvPr/>
          </p:nvCxnSpPr>
          <p:spPr bwMode="auto">
            <a:xfrm>
              <a:off x="-5" y="377"/>
              <a:ext cx="11933" cy="375"/>
            </a:xfrm>
            <a:prstGeom prst="straightConnector1">
              <a:avLst/>
            </a:prstGeom>
            <a:noFill/>
            <a:ln w="28575">
              <a:solidFill>
                <a:srgbClr val="019AA6"/>
              </a:solidFill>
              <a:round/>
              <a:headEnd/>
              <a:tailEnd/>
            </a:ln>
          </p:spPr>
        </p:cxnSp>
        <p:cxnSp>
          <p:nvCxnSpPr>
            <p:cNvPr id="17" name="AutoShape 11"/>
            <p:cNvCxnSpPr>
              <a:cxnSpLocks noChangeShapeType="1"/>
            </p:cNvCxnSpPr>
            <p:nvPr/>
          </p:nvCxnSpPr>
          <p:spPr bwMode="auto">
            <a:xfrm flipV="1">
              <a:off x="4" y="413"/>
              <a:ext cx="11901" cy="266"/>
            </a:xfrm>
            <a:prstGeom prst="straightConnector1">
              <a:avLst/>
            </a:prstGeom>
            <a:noFill/>
            <a:ln w="28575">
              <a:solidFill>
                <a:srgbClr val="82C56A"/>
              </a:solidFill>
              <a:round/>
              <a:headEnd/>
              <a:tailEnd/>
            </a:ln>
          </p:spPr>
        </p:cxnSp>
      </p:gr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www.bullyingfreenz.co.nz/"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71014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 name="Title 1"/>
          <p:cNvSpPr>
            <a:spLocks noGrp="1"/>
          </p:cNvSpPr>
          <p:nvPr>
            <p:ph type="ctrTitle"/>
          </p:nvPr>
        </p:nvSpPr>
        <p:spPr>
          <a:xfrm>
            <a:off x="760040" y="2778497"/>
            <a:ext cx="7772400" cy="4178895"/>
          </a:xfrm>
        </p:spPr>
        <p:txBody>
          <a:bodyPr>
            <a:normAutofit/>
          </a:bodyPr>
          <a:lstStyle/>
          <a:p>
            <a:pPr algn="ctr"/>
            <a:r>
              <a:rPr lang="en-NZ" sz="4400" dirty="0" smtClean="0">
                <a:solidFill>
                  <a:schemeClr val="bg1"/>
                </a:solidFill>
                <a:latin typeface="Arial Rounded MT Bold" pitchFamily="34" charset="0"/>
              </a:rPr>
              <a:t>Bullying Prevention</a:t>
            </a:r>
            <a:br>
              <a:rPr lang="en-NZ" sz="4400" dirty="0" smtClean="0">
                <a:solidFill>
                  <a:schemeClr val="bg1"/>
                </a:solidFill>
                <a:latin typeface="Arial Rounded MT Bold" pitchFamily="34" charset="0"/>
              </a:rPr>
            </a:br>
            <a:r>
              <a:rPr lang="en-NZ" sz="4400" dirty="0" smtClean="0">
                <a:solidFill>
                  <a:schemeClr val="bg1"/>
                </a:solidFill>
                <a:latin typeface="Arial Rounded MT Bold" pitchFamily="34" charset="0"/>
              </a:rPr>
              <a:t>Workshops </a:t>
            </a:r>
            <a:r>
              <a:rPr lang="en-NZ" dirty="0" smtClean="0">
                <a:solidFill>
                  <a:schemeClr val="bg1"/>
                </a:solidFill>
                <a:latin typeface="Arial Rounded MT Bold" pitchFamily="34" charset="0"/>
              </a:rPr>
              <a:t/>
            </a:r>
            <a:br>
              <a:rPr lang="en-NZ" dirty="0" smtClean="0">
                <a:solidFill>
                  <a:schemeClr val="bg1"/>
                </a:solidFill>
                <a:latin typeface="Arial Rounded MT Bold" pitchFamily="34" charset="0"/>
              </a:rPr>
            </a:br>
            <a:r>
              <a:rPr lang="en-NZ" sz="1600" dirty="0" smtClean="0">
                <a:solidFill>
                  <a:schemeClr val="bg1"/>
                </a:solidFill>
                <a:latin typeface="Arial Rounded MT Bold" pitchFamily="34" charset="0"/>
              </a:rPr>
              <a:t/>
            </a:r>
            <a:br>
              <a:rPr lang="en-NZ" sz="1600" dirty="0" smtClean="0">
                <a:solidFill>
                  <a:schemeClr val="bg1"/>
                </a:solidFill>
                <a:latin typeface="Arial Rounded MT Bold" pitchFamily="34" charset="0"/>
              </a:rPr>
            </a:br>
            <a:r>
              <a:rPr lang="en-NZ" sz="3600" dirty="0" smtClean="0">
                <a:solidFill>
                  <a:srgbClr val="FFC000"/>
                </a:solidFill>
                <a:latin typeface="Arial Rounded MT Bold" pitchFamily="34" charset="0"/>
              </a:rPr>
              <a:t>Implementing </a:t>
            </a:r>
            <a:r>
              <a:rPr lang="en-NZ" sz="3600" dirty="0">
                <a:solidFill>
                  <a:srgbClr val="FFC000"/>
                </a:solidFill>
                <a:latin typeface="Arial Rounded MT Bold" pitchFamily="34" charset="0"/>
              </a:rPr>
              <a:t>the Bullying Prevention Guidance </a:t>
            </a:r>
            <a:endParaRPr lang="en-NZ" dirty="0">
              <a:solidFill>
                <a:schemeClr val="bg1"/>
              </a:solidFill>
              <a:latin typeface="Arial Rounded MT Bold" pitchFamily="34" charset="0"/>
            </a:endParaRPr>
          </a:p>
        </p:txBody>
      </p:sp>
      <p:pic>
        <p:nvPicPr>
          <p:cNvPr id="6" name="Picture 5" descr="J:\X-Strategy\Bullying (up to 8 Sep 2014 only, then Filenet 19-6-3)\bullying prevention\comms and media\Bully-Free Week 2017\Logo\Bullying-free_NZ_NoDate_Reversed.png"/>
          <p:cNvPicPr/>
          <p:nvPr/>
        </p:nvPicPr>
        <p:blipFill>
          <a:blip r:embed="rId3" cstate="print"/>
          <a:srcRect/>
          <a:stretch>
            <a:fillRect/>
          </a:stretch>
        </p:blipFill>
        <p:spPr bwMode="auto">
          <a:xfrm>
            <a:off x="1515981" y="692696"/>
            <a:ext cx="6152363" cy="23042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3752"/>
            <a:ext cx="8496944" cy="1143000"/>
          </a:xfrm>
        </p:spPr>
        <p:txBody>
          <a:bodyPr/>
          <a:lstStyle/>
          <a:p>
            <a:r>
              <a:rPr lang="en-NZ" dirty="0" smtClean="0">
                <a:solidFill>
                  <a:schemeClr val="tx2">
                    <a:lumMod val="50000"/>
                  </a:schemeClr>
                </a:solidFill>
                <a:latin typeface="Arial Rounded MT Bold" pitchFamily="34" charset="0"/>
              </a:rPr>
              <a:t>Workshops overview 	</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a:xfrm>
            <a:off x="467544" y="1656184"/>
            <a:ext cx="8172400" cy="3933056"/>
          </a:xfrm>
        </p:spPr>
        <p:txBody>
          <a:bodyPr>
            <a:normAutofit/>
          </a:bodyPr>
          <a:lstStyle/>
          <a:p>
            <a:pPr marL="0">
              <a:buNone/>
            </a:pPr>
            <a:r>
              <a:rPr lang="en-NZ" sz="2800" dirty="0" smtClean="0">
                <a:solidFill>
                  <a:schemeClr val="tx2">
                    <a:lumMod val="50000"/>
                  </a:schemeClr>
                </a:solidFill>
                <a:latin typeface="Arial" pitchFamily="34" charset="0"/>
                <a:cs typeface="Arial" pitchFamily="34" charset="0"/>
              </a:rPr>
              <a:t>The following slides are designed to support the delivery of professional development activities for schools through the 10 Bullying Prevention Workshops available on </a:t>
            </a:r>
            <a:r>
              <a:rPr lang="en-NZ" sz="2800" dirty="0" smtClean="0">
                <a:latin typeface="Arial" pitchFamily="34" charset="0"/>
                <a:cs typeface="Arial" pitchFamily="34" charset="0"/>
                <a:hlinkClick r:id="rId3"/>
              </a:rPr>
              <a:t>www.bullyingfreeNZ.co.nz</a:t>
            </a:r>
            <a:endParaRPr lang="en-NZ" sz="2800" dirty="0" smtClean="0">
              <a:latin typeface="Arial" pitchFamily="34" charset="0"/>
              <a:cs typeface="Arial" pitchFamily="34" charset="0"/>
            </a:endParaRPr>
          </a:p>
          <a:p>
            <a:pPr marL="0">
              <a:buNone/>
            </a:pPr>
            <a:endParaRPr lang="en-NZ" sz="2800" dirty="0" smtClean="0">
              <a:latin typeface="Arial" pitchFamily="34" charset="0"/>
              <a:cs typeface="Arial" pitchFamily="34" charset="0"/>
            </a:endParaRPr>
          </a:p>
          <a:p>
            <a:pPr marL="0">
              <a:buNone/>
            </a:pPr>
            <a:r>
              <a:rPr lang="en-NZ" sz="2800" dirty="0" smtClean="0">
                <a:solidFill>
                  <a:schemeClr val="tx2">
                    <a:lumMod val="50000"/>
                  </a:schemeClr>
                </a:solidFill>
                <a:latin typeface="Arial" pitchFamily="34" charset="0"/>
                <a:cs typeface="Arial" pitchFamily="34" charset="0"/>
              </a:rPr>
              <a:t>The materials for each of the workshops will include information about which slides to use for each workshop.</a:t>
            </a:r>
          </a:p>
          <a:p>
            <a:pPr marL="0">
              <a:buNone/>
            </a:pPr>
            <a:endParaRPr lang="en-NZ" sz="600" dirty="0" smtClean="0">
              <a:latin typeface="Arial" pitchFamily="34" charset="0"/>
              <a:cs typeface="Arial" pitchFamily="34" charset="0"/>
            </a:endParaRPr>
          </a:p>
          <a:p>
            <a:pPr marL="0">
              <a:buNone/>
            </a:pPr>
            <a:endParaRPr lang="en-NZ" sz="600" dirty="0">
              <a:latin typeface="Arial" pitchFamily="34" charset="0"/>
              <a:cs typeface="Arial" pitchFamily="34" charset="0"/>
            </a:endParaRPr>
          </a:p>
        </p:txBody>
      </p:sp>
      <p:sp>
        <p:nvSpPr>
          <p:cNvPr id="5" name="TextBox 4"/>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Trainer Slide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over.PNG"/>
          <p:cNvPicPr>
            <a:picLocks noGrp="1" noChangeAspect="1"/>
          </p:cNvPicPr>
          <p:nvPr>
            <p:ph idx="1"/>
          </p:nvPr>
        </p:nvPicPr>
        <p:blipFill>
          <a:blip r:embed="rId3" cstate="print"/>
          <a:stretch>
            <a:fillRect/>
          </a:stretch>
        </p:blipFill>
        <p:spPr>
          <a:xfrm>
            <a:off x="2339752" y="134472"/>
            <a:ext cx="4320480" cy="5886816"/>
          </a:xfrm>
        </p:spPr>
      </p:pic>
      <p:sp>
        <p:nvSpPr>
          <p:cNvPr id="13" name="TextBox 12"/>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Trainer Slide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normAutofit/>
          </a:bodyPr>
          <a:lstStyle/>
          <a:p>
            <a:r>
              <a:rPr lang="en-NZ" dirty="0">
                <a:solidFill>
                  <a:schemeClr val="tx2">
                    <a:lumMod val="50000"/>
                  </a:schemeClr>
                </a:solidFill>
                <a:latin typeface="Arial Rounded MT Bold" pitchFamily="34" charset="0"/>
              </a:rPr>
              <a:t>Initiators and Targets </a:t>
            </a:r>
          </a:p>
        </p:txBody>
      </p:sp>
      <p:sp>
        <p:nvSpPr>
          <p:cNvPr id="3" name="Content Placeholder 2"/>
          <p:cNvSpPr>
            <a:spLocks noGrp="1"/>
          </p:cNvSpPr>
          <p:nvPr>
            <p:ph idx="1"/>
          </p:nvPr>
        </p:nvSpPr>
        <p:spPr>
          <a:xfrm>
            <a:off x="288032" y="1368152"/>
            <a:ext cx="8748464" cy="5589240"/>
          </a:xfrm>
        </p:spPr>
        <p:txBody>
          <a:bodyPr>
            <a:noAutofit/>
          </a:bodyPr>
          <a:lstStyle/>
          <a:p>
            <a:pPr>
              <a:buNone/>
            </a:pPr>
            <a:r>
              <a:rPr lang="en-NZ" sz="2400" b="1" dirty="0" smtClean="0">
                <a:solidFill>
                  <a:schemeClr val="tx2">
                    <a:lumMod val="50000"/>
                  </a:schemeClr>
                </a:solidFill>
                <a:latin typeface="Arial" pitchFamily="34" charset="0"/>
                <a:cs typeface="Arial" pitchFamily="34" charset="0"/>
              </a:rPr>
              <a:t>Initiators</a:t>
            </a:r>
            <a:endParaRPr lang="en-NZ" sz="2400" dirty="0" smtClean="0">
              <a:solidFill>
                <a:schemeClr val="tx2">
                  <a:lumMod val="50000"/>
                </a:schemeClr>
              </a:solidFill>
              <a:latin typeface="Arial" pitchFamily="34" charset="0"/>
              <a:cs typeface="Arial" pitchFamily="34" charset="0"/>
            </a:endParaRPr>
          </a:p>
          <a:p>
            <a:r>
              <a:rPr lang="en-NZ" sz="2000" dirty="0" smtClean="0">
                <a:solidFill>
                  <a:schemeClr val="tx2">
                    <a:lumMod val="50000"/>
                  </a:schemeClr>
                </a:solidFill>
                <a:latin typeface="Arial" pitchFamily="34" charset="0"/>
                <a:cs typeface="Arial" pitchFamily="34" charset="0"/>
              </a:rPr>
              <a:t>Students who bully others often to gain peer recognition and status. </a:t>
            </a:r>
          </a:p>
          <a:p>
            <a:r>
              <a:rPr lang="en-NZ" sz="2000" dirty="0" smtClean="0">
                <a:solidFill>
                  <a:schemeClr val="tx2">
                    <a:lumMod val="50000"/>
                  </a:schemeClr>
                </a:solidFill>
                <a:latin typeface="Arial" pitchFamily="34" charset="0"/>
                <a:cs typeface="Arial" pitchFamily="34" charset="0"/>
              </a:rPr>
              <a:t>Bullying behaviour is reinforced when they intimidate their targets and when peers colludes by not challenging or reporting the bullying.</a:t>
            </a:r>
          </a:p>
          <a:p>
            <a:pPr>
              <a:buNone/>
            </a:pPr>
            <a:endParaRPr lang="en-NZ" sz="1800" dirty="0" smtClean="0">
              <a:solidFill>
                <a:schemeClr val="tx2">
                  <a:lumMod val="50000"/>
                </a:schemeClr>
              </a:solidFill>
              <a:latin typeface="Arial" pitchFamily="34" charset="0"/>
              <a:cs typeface="Arial" pitchFamily="34" charset="0"/>
            </a:endParaRPr>
          </a:p>
          <a:p>
            <a:pPr>
              <a:buNone/>
            </a:pPr>
            <a:r>
              <a:rPr lang="en-NZ" sz="2400" b="1" dirty="0" smtClean="0">
                <a:solidFill>
                  <a:schemeClr val="tx2">
                    <a:lumMod val="50000"/>
                  </a:schemeClr>
                </a:solidFill>
                <a:latin typeface="Arial" pitchFamily="34" charset="0"/>
                <a:cs typeface="Arial" pitchFamily="34" charset="0"/>
              </a:rPr>
              <a:t>Targets</a:t>
            </a:r>
            <a:endParaRPr lang="en-NZ" sz="2400" dirty="0" smtClean="0">
              <a:solidFill>
                <a:schemeClr val="tx2">
                  <a:lumMod val="50000"/>
                </a:schemeClr>
              </a:solidFill>
              <a:latin typeface="Arial" pitchFamily="34" charset="0"/>
              <a:cs typeface="Arial" pitchFamily="34" charset="0"/>
            </a:endParaRPr>
          </a:p>
          <a:p>
            <a:pPr marL="0" indent="0">
              <a:buNone/>
            </a:pPr>
            <a:r>
              <a:rPr lang="en-NZ" sz="2000" dirty="0" smtClean="0">
                <a:solidFill>
                  <a:schemeClr val="tx2">
                    <a:lumMod val="50000"/>
                  </a:schemeClr>
                </a:solidFill>
                <a:latin typeface="Arial" pitchFamily="34" charset="0"/>
                <a:cs typeface="Arial" pitchFamily="34" charset="0"/>
              </a:rPr>
              <a:t>All ages can be at greater risk of being targets for many reasons including: </a:t>
            </a:r>
          </a:p>
          <a:p>
            <a:r>
              <a:rPr lang="en-NZ" sz="2000" dirty="0" smtClean="0">
                <a:solidFill>
                  <a:schemeClr val="tx2">
                    <a:lumMod val="50000"/>
                  </a:schemeClr>
                </a:solidFill>
                <a:latin typeface="Arial" pitchFamily="34" charset="0"/>
                <a:cs typeface="Arial" pitchFamily="34" charset="0"/>
              </a:rPr>
              <a:t>being unassertive or withdrawn e.g. isolated with low self-esteem</a:t>
            </a:r>
          </a:p>
          <a:p>
            <a:r>
              <a:rPr lang="en-NZ" sz="2000" dirty="0" smtClean="0">
                <a:solidFill>
                  <a:schemeClr val="tx2">
                    <a:lumMod val="50000"/>
                  </a:schemeClr>
                </a:solidFill>
                <a:latin typeface="Arial" pitchFamily="34" charset="0"/>
                <a:cs typeface="Arial" pitchFamily="34" charset="0"/>
              </a:rPr>
              <a:t>differing from the majority culture – ethnicity, cultural or religious background, sexual orientation, gender identity, or socio-economic status </a:t>
            </a:r>
          </a:p>
          <a:p>
            <a:r>
              <a:rPr lang="en-NZ" sz="2000" dirty="0" smtClean="0">
                <a:solidFill>
                  <a:schemeClr val="tx2">
                    <a:lumMod val="50000"/>
                  </a:schemeClr>
                </a:solidFill>
                <a:latin typeface="Arial" pitchFamily="34" charset="0"/>
                <a:cs typeface="Arial" pitchFamily="34" charset="0"/>
              </a:rPr>
              <a:t>having a disability, special education needs or mental health issues</a:t>
            </a:r>
          </a:p>
          <a:p>
            <a:r>
              <a:rPr lang="en-NZ" sz="2000" dirty="0" smtClean="0">
                <a:solidFill>
                  <a:schemeClr val="tx2">
                    <a:lumMod val="50000"/>
                  </a:schemeClr>
                </a:solidFill>
                <a:latin typeface="Arial" pitchFamily="34" charset="0"/>
                <a:cs typeface="Arial" pitchFamily="34" charset="0"/>
              </a:rPr>
              <a:t>academic achievement (perceived as high or low achiever).</a:t>
            </a:r>
          </a:p>
          <a:p>
            <a:endParaRPr lang="en-NZ" sz="24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a:t>
            </a:r>
            <a:r>
              <a:rPr lang="en-NZ" dirty="0" smtClean="0">
                <a:solidFill>
                  <a:schemeClr val="tx2">
                    <a:lumMod val="50000"/>
                  </a:schemeClr>
                </a:solidFill>
                <a:latin typeface="Arial Rounded MT Bold" pitchFamily="34" charset="0"/>
                <a:cs typeface="Arial" pitchFamily="34" charset="0"/>
              </a:rPr>
              <a:t> </a:t>
            </a:r>
            <a:r>
              <a:rPr lang="en-NZ" dirty="0" smtClean="0">
                <a:solidFill>
                  <a:schemeClr val="bg1"/>
                </a:solidFill>
                <a:latin typeface="Arial Rounded MT Bold" pitchFamily="34" charset="0"/>
                <a:cs typeface="Arial" pitchFamily="34" charset="0"/>
              </a:rPr>
              <a:t>4</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752"/>
            <a:ext cx="8229600" cy="1143000"/>
          </a:xfrm>
        </p:spPr>
        <p:txBody>
          <a:bodyPr>
            <a:normAutofit/>
          </a:bodyPr>
          <a:lstStyle/>
          <a:p>
            <a:r>
              <a:rPr lang="en-NZ" dirty="0">
                <a:solidFill>
                  <a:schemeClr val="tx2">
                    <a:lumMod val="50000"/>
                  </a:schemeClr>
                </a:solidFill>
                <a:latin typeface="Arial Rounded MT Bold" pitchFamily="34" charset="0"/>
              </a:rPr>
              <a:t>Bystander roles </a:t>
            </a:r>
          </a:p>
        </p:txBody>
      </p:sp>
      <p:sp>
        <p:nvSpPr>
          <p:cNvPr id="3" name="Content Placeholder 2"/>
          <p:cNvSpPr>
            <a:spLocks noGrp="1"/>
          </p:cNvSpPr>
          <p:nvPr>
            <p:ph idx="1"/>
          </p:nvPr>
        </p:nvSpPr>
        <p:spPr>
          <a:xfrm>
            <a:off x="539552" y="1484784"/>
            <a:ext cx="8136904" cy="5373216"/>
          </a:xfrm>
        </p:spPr>
        <p:txBody>
          <a:bodyPr>
            <a:noAutofit/>
          </a:bodyPr>
          <a:lstStyle/>
          <a:p>
            <a:r>
              <a:rPr lang="en-NZ" sz="2400" b="1" dirty="0" smtClean="0">
                <a:solidFill>
                  <a:schemeClr val="tx2">
                    <a:lumMod val="50000"/>
                  </a:schemeClr>
                </a:solidFill>
                <a:latin typeface="Arial" pitchFamily="34" charset="0"/>
                <a:cs typeface="Arial" pitchFamily="34" charset="0"/>
              </a:rPr>
              <a:t>Followers (Assistants)</a:t>
            </a:r>
            <a:r>
              <a:rPr lang="en-NZ" sz="2400" dirty="0" smtClean="0">
                <a:solidFill>
                  <a:schemeClr val="tx2">
                    <a:lumMod val="50000"/>
                  </a:schemeClr>
                </a:solidFill>
                <a:latin typeface="Arial" pitchFamily="34" charset="0"/>
                <a:cs typeface="Arial" pitchFamily="34" charset="0"/>
              </a:rPr>
              <a:t>: do not initiate, but take an active role in the bullying behaviour. </a:t>
            </a:r>
          </a:p>
          <a:p>
            <a:pPr>
              <a:buNone/>
            </a:pPr>
            <a:endParaRPr lang="en-NZ" sz="1200" dirty="0" smtClean="0">
              <a:solidFill>
                <a:schemeClr val="tx2">
                  <a:lumMod val="50000"/>
                </a:schemeClr>
              </a:solidFill>
              <a:latin typeface="Arial" pitchFamily="34" charset="0"/>
              <a:cs typeface="Arial" pitchFamily="34" charset="0"/>
            </a:endParaRPr>
          </a:p>
          <a:p>
            <a:r>
              <a:rPr lang="en-NZ" sz="2400" b="1" dirty="0" smtClean="0">
                <a:solidFill>
                  <a:schemeClr val="tx2">
                    <a:lumMod val="50000"/>
                  </a:schemeClr>
                </a:solidFill>
                <a:latin typeface="Arial" pitchFamily="34" charset="0"/>
                <a:cs typeface="Arial" pitchFamily="34" charset="0"/>
              </a:rPr>
              <a:t>Supporters (</a:t>
            </a:r>
            <a:r>
              <a:rPr lang="en-NZ" sz="2400" b="1" dirty="0" err="1" smtClean="0">
                <a:solidFill>
                  <a:schemeClr val="tx2">
                    <a:lumMod val="50000"/>
                  </a:schemeClr>
                </a:solidFill>
                <a:latin typeface="Arial" pitchFamily="34" charset="0"/>
                <a:cs typeface="Arial" pitchFamily="34" charset="0"/>
              </a:rPr>
              <a:t>Reinforcer</a:t>
            </a:r>
            <a:r>
              <a:rPr lang="en-NZ" sz="2400" b="1" dirty="0" smtClean="0">
                <a:solidFill>
                  <a:schemeClr val="tx2">
                    <a:lumMod val="50000"/>
                  </a:schemeClr>
                </a:solidFill>
                <a:latin typeface="Arial" pitchFamily="34" charset="0"/>
                <a:cs typeface="Arial" pitchFamily="34" charset="0"/>
              </a:rPr>
              <a:t>)</a:t>
            </a:r>
            <a:r>
              <a:rPr lang="en-NZ" sz="2400" dirty="0" smtClean="0">
                <a:solidFill>
                  <a:schemeClr val="tx2">
                    <a:lumMod val="50000"/>
                  </a:schemeClr>
                </a:solidFill>
                <a:latin typeface="Arial" pitchFamily="34" charset="0"/>
                <a:cs typeface="Arial" pitchFamily="34" charset="0"/>
              </a:rPr>
              <a:t>: Support the bullying behaviour (overtly or covertly, e.g. by turning a blind eye), but do not take an active role in the bullying behaviour.</a:t>
            </a:r>
          </a:p>
          <a:p>
            <a:endParaRPr lang="en-NZ" sz="1200" b="1" dirty="0" smtClean="0">
              <a:solidFill>
                <a:schemeClr val="tx2">
                  <a:lumMod val="50000"/>
                </a:schemeClr>
              </a:solidFill>
              <a:latin typeface="Arial" pitchFamily="34" charset="0"/>
              <a:cs typeface="Arial" pitchFamily="34" charset="0"/>
            </a:endParaRPr>
          </a:p>
          <a:p>
            <a:r>
              <a:rPr lang="en-NZ" sz="2400" b="1" dirty="0" smtClean="0">
                <a:solidFill>
                  <a:schemeClr val="tx2">
                    <a:lumMod val="50000"/>
                  </a:schemeClr>
                </a:solidFill>
                <a:latin typeface="Arial" pitchFamily="34" charset="0"/>
                <a:cs typeface="Arial" pitchFamily="34" charset="0"/>
              </a:rPr>
              <a:t>Defenders</a:t>
            </a:r>
            <a:r>
              <a:rPr lang="en-NZ" sz="2400" dirty="0" smtClean="0">
                <a:solidFill>
                  <a:schemeClr val="tx2">
                    <a:lumMod val="50000"/>
                  </a:schemeClr>
                </a:solidFill>
                <a:latin typeface="Arial" pitchFamily="34" charset="0"/>
                <a:cs typeface="Arial" pitchFamily="34" charset="0"/>
              </a:rPr>
              <a:t>: dislike the bullying and try to help the target by intervening, getting teacher support (using safe telling) or providing direct support to the target. </a:t>
            </a:r>
            <a:endParaRPr lang="en-NZ" sz="24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4</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611560" y="1628800"/>
            <a:ext cx="3168352" cy="4154984"/>
          </a:xfrm>
          <a:prstGeom prst="rect">
            <a:avLst/>
          </a:prstGeom>
          <a:noFill/>
        </p:spPr>
        <p:txBody>
          <a:bodyPr wrap="square" rtlCol="0">
            <a:spAutoFit/>
          </a:bodyPr>
          <a:lstStyle/>
          <a:p>
            <a:r>
              <a:rPr lang="en-US" dirty="0" smtClean="0">
                <a:solidFill>
                  <a:schemeClr val="tx2">
                    <a:lumMod val="50000"/>
                  </a:schemeClr>
                </a:solidFill>
                <a:latin typeface="Arial Rounded MT Bold" pitchFamily="34" charset="0"/>
              </a:rPr>
              <a:t>Who’s typically involved in a bullying incident?</a:t>
            </a:r>
          </a:p>
          <a:p>
            <a:endParaRPr lang="en-US" dirty="0" smtClean="0">
              <a:solidFill>
                <a:schemeClr val="tx2">
                  <a:lumMod val="50000"/>
                </a:schemeClr>
              </a:solidFill>
              <a:latin typeface="Arial Rounded MT Bold" pitchFamily="34" charset="0"/>
            </a:endParaRPr>
          </a:p>
          <a:p>
            <a:endParaRPr lang="en-US" dirty="0" smtClean="0">
              <a:solidFill>
                <a:schemeClr val="tx2">
                  <a:lumMod val="50000"/>
                </a:schemeClr>
              </a:solidFill>
              <a:latin typeface="Arial Rounded MT Bold" pitchFamily="34" charset="0"/>
            </a:endParaRPr>
          </a:p>
          <a:p>
            <a:endParaRPr lang="en-US" dirty="0" smtClean="0">
              <a:solidFill>
                <a:schemeClr val="tx2">
                  <a:lumMod val="50000"/>
                </a:schemeClr>
              </a:solidFill>
              <a:latin typeface="Arial Rounded MT Bold" pitchFamily="34" charset="0"/>
            </a:endParaRPr>
          </a:p>
          <a:p>
            <a:endParaRPr lang="en-US" dirty="0" smtClean="0">
              <a:solidFill>
                <a:schemeClr val="tx2">
                  <a:lumMod val="50000"/>
                </a:schemeClr>
              </a:solidFill>
              <a:latin typeface="Arial Rounded MT Bold" pitchFamily="34" charset="0"/>
            </a:endParaRPr>
          </a:p>
          <a:p>
            <a:endParaRPr lang="en-US" dirty="0" smtClean="0">
              <a:solidFill>
                <a:schemeClr val="tx2">
                  <a:lumMod val="50000"/>
                </a:schemeClr>
              </a:solidFill>
              <a:latin typeface="Arial Rounded MT Bold" pitchFamily="34" charset="0"/>
            </a:endParaRPr>
          </a:p>
          <a:p>
            <a:endParaRPr lang="en-US" dirty="0" smtClean="0">
              <a:solidFill>
                <a:schemeClr val="tx2">
                  <a:lumMod val="50000"/>
                </a:schemeClr>
              </a:solidFill>
              <a:latin typeface="Arial Rounded MT Bold" pitchFamily="34" charset="0"/>
            </a:endParaRPr>
          </a:p>
          <a:p>
            <a:endParaRPr lang="en-US" dirty="0" smtClean="0">
              <a:solidFill>
                <a:schemeClr val="tx2">
                  <a:lumMod val="50000"/>
                </a:schemeClr>
              </a:solidFill>
              <a:latin typeface="Arial Rounded MT Bold" pitchFamily="34" charset="0"/>
            </a:endParaRPr>
          </a:p>
          <a:p>
            <a:endParaRPr lang="en-US" dirty="0" smtClean="0">
              <a:solidFill>
                <a:schemeClr val="tx2">
                  <a:lumMod val="50000"/>
                </a:schemeClr>
              </a:solidFill>
              <a:latin typeface="Arial Rounded MT Bold" pitchFamily="34" charset="0"/>
            </a:endParaRPr>
          </a:p>
          <a:p>
            <a:endParaRPr lang="en-US" dirty="0" smtClean="0">
              <a:solidFill>
                <a:schemeClr val="tx2">
                  <a:lumMod val="50000"/>
                </a:schemeClr>
              </a:solidFill>
              <a:latin typeface="Arial Rounded MT Bold" pitchFamily="34" charset="0"/>
            </a:endParaRPr>
          </a:p>
          <a:p>
            <a:endParaRPr lang="en-US" dirty="0" smtClean="0">
              <a:solidFill>
                <a:schemeClr val="tx2">
                  <a:lumMod val="50000"/>
                </a:schemeClr>
              </a:solidFill>
              <a:latin typeface="Arial Rounded MT Bold" pitchFamily="34" charset="0"/>
            </a:endParaRPr>
          </a:p>
          <a:p>
            <a:endParaRPr lang="en-US" dirty="0" smtClean="0">
              <a:solidFill>
                <a:schemeClr val="tx2">
                  <a:lumMod val="50000"/>
                </a:schemeClr>
              </a:solidFill>
              <a:latin typeface="Arial Rounded MT Bold" pitchFamily="34" charset="0"/>
            </a:endParaRPr>
          </a:p>
          <a:p>
            <a:endParaRPr lang="en-US" dirty="0" smtClean="0">
              <a:solidFill>
                <a:schemeClr val="tx2">
                  <a:lumMod val="50000"/>
                </a:schemeClr>
              </a:solidFill>
              <a:latin typeface="Arial Rounded MT Bold" pitchFamily="34" charset="0"/>
            </a:endParaRPr>
          </a:p>
          <a:p>
            <a:r>
              <a:rPr lang="en-US" sz="1200" dirty="0" smtClean="0">
                <a:solidFill>
                  <a:schemeClr val="tx2">
                    <a:lumMod val="50000"/>
                  </a:schemeClr>
                </a:solidFill>
                <a:latin typeface="Arial Rounded MT Bold" pitchFamily="34" charset="0"/>
              </a:rPr>
              <a:t>(</a:t>
            </a:r>
            <a:r>
              <a:rPr lang="en-US" sz="1200" dirty="0" err="1" smtClean="0">
                <a:solidFill>
                  <a:schemeClr val="tx2">
                    <a:lumMod val="50000"/>
                  </a:schemeClr>
                </a:solidFill>
                <a:latin typeface="Arial Rounded MT Bold" pitchFamily="34" charset="0"/>
              </a:rPr>
              <a:t>Salmivalli</a:t>
            </a:r>
            <a:r>
              <a:rPr lang="en-US" sz="1200" dirty="0" smtClean="0">
                <a:solidFill>
                  <a:schemeClr val="tx2">
                    <a:lumMod val="50000"/>
                  </a:schemeClr>
                </a:solidFill>
                <a:latin typeface="Arial Rounded MT Bold" pitchFamily="34" charset="0"/>
              </a:rPr>
              <a:t> et al, 1996)</a:t>
            </a:r>
            <a:endParaRPr lang="en-NZ" sz="1200" dirty="0">
              <a:solidFill>
                <a:schemeClr val="tx2">
                  <a:lumMod val="50000"/>
                </a:schemeClr>
              </a:solidFill>
              <a:latin typeface="Arial Rounded MT Bold" pitchFamily="34" charset="0"/>
            </a:endParaRPr>
          </a:p>
        </p:txBody>
      </p:sp>
      <p:sp>
        <p:nvSpPr>
          <p:cNvPr id="2" name="Title 1"/>
          <p:cNvSpPr>
            <a:spLocks noGrp="1"/>
          </p:cNvSpPr>
          <p:nvPr>
            <p:ph type="title"/>
          </p:nvPr>
        </p:nvSpPr>
        <p:spPr>
          <a:xfrm>
            <a:off x="467544" y="53752"/>
            <a:ext cx="8229600" cy="1143000"/>
          </a:xfrm>
        </p:spPr>
        <p:txBody>
          <a:bodyPr/>
          <a:lstStyle/>
          <a:p>
            <a:r>
              <a:rPr lang="en-NZ" dirty="0" smtClean="0">
                <a:solidFill>
                  <a:schemeClr val="tx2">
                    <a:lumMod val="50000"/>
                  </a:schemeClr>
                </a:solidFill>
                <a:latin typeface="Arial Rounded MT Bold" pitchFamily="34" charset="0"/>
              </a:rPr>
              <a:t>Bystander behaviours </a:t>
            </a:r>
            <a:endParaRPr lang="en-NZ" dirty="0">
              <a:solidFill>
                <a:schemeClr val="tx2">
                  <a:lumMod val="50000"/>
                </a:schemeClr>
              </a:solidFill>
              <a:latin typeface="Arial Rounded MT Bold" pitchFamily="34" charset="0"/>
            </a:endParaRPr>
          </a:p>
        </p:txBody>
      </p:sp>
      <p:sp>
        <p:nvSpPr>
          <p:cNvPr id="8" name="TextBox 7"/>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4</a:t>
            </a:r>
            <a:endParaRPr lang="en-NZ" dirty="0">
              <a:solidFill>
                <a:schemeClr val="bg1"/>
              </a:solidFill>
              <a:latin typeface="Arial Rounded MT Bold" pitchFamily="34" charset="0"/>
              <a:cs typeface="Arial" pitchFamily="34" charset="0"/>
            </a:endParaRPr>
          </a:p>
        </p:txBody>
      </p:sp>
      <p:grpSp>
        <p:nvGrpSpPr>
          <p:cNvPr id="3" name="Group 37"/>
          <p:cNvGrpSpPr/>
          <p:nvPr/>
        </p:nvGrpSpPr>
        <p:grpSpPr>
          <a:xfrm>
            <a:off x="2051720" y="2060848"/>
            <a:ext cx="5544616" cy="3456384"/>
            <a:chOff x="1763688" y="2060848"/>
            <a:chExt cx="5544616" cy="3456384"/>
          </a:xfrm>
        </p:grpSpPr>
        <p:sp>
          <p:nvSpPr>
            <p:cNvPr id="9" name="Oval 8"/>
            <p:cNvSpPr/>
            <p:nvPr/>
          </p:nvSpPr>
          <p:spPr>
            <a:xfrm>
              <a:off x="4283968" y="3284984"/>
              <a:ext cx="288032" cy="288032"/>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 name="TextBox 11"/>
            <p:cNvSpPr txBox="1"/>
            <p:nvPr/>
          </p:nvSpPr>
          <p:spPr>
            <a:xfrm>
              <a:off x="3563888" y="3337828"/>
              <a:ext cx="792088" cy="523220"/>
            </a:xfrm>
            <a:prstGeom prst="rect">
              <a:avLst/>
            </a:prstGeom>
            <a:noFill/>
          </p:spPr>
          <p:txBody>
            <a:bodyPr wrap="square" rtlCol="0">
              <a:spAutoFit/>
            </a:bodyPr>
            <a:lstStyle/>
            <a:p>
              <a:pPr algn="r"/>
              <a:r>
                <a:rPr lang="en-US" sz="1400" dirty="0" smtClean="0">
                  <a:solidFill>
                    <a:schemeClr val="accent5">
                      <a:lumMod val="50000"/>
                    </a:schemeClr>
                  </a:solidFill>
                  <a:latin typeface="Arial Rounded MT Bold" pitchFamily="34" charset="0"/>
                </a:rPr>
                <a:t>12% target</a:t>
              </a:r>
              <a:endParaRPr lang="en-NZ" sz="1400" dirty="0">
                <a:solidFill>
                  <a:schemeClr val="accent5">
                    <a:lumMod val="50000"/>
                  </a:schemeClr>
                </a:solidFill>
                <a:latin typeface="Arial Rounded MT Bold" pitchFamily="34" charset="0"/>
              </a:endParaRPr>
            </a:p>
          </p:txBody>
        </p:sp>
        <p:sp>
          <p:nvSpPr>
            <p:cNvPr id="13" name="Oval 12"/>
            <p:cNvSpPr/>
            <p:nvPr/>
          </p:nvSpPr>
          <p:spPr>
            <a:xfrm>
              <a:off x="4788024" y="3140968"/>
              <a:ext cx="288032" cy="288032"/>
            </a:xfrm>
            <a:prstGeom prst="ellipse">
              <a:avLst/>
            </a:prstGeom>
            <a:solidFill>
              <a:srgbClr val="F474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 name="TextBox 13"/>
            <p:cNvSpPr txBox="1"/>
            <p:nvPr/>
          </p:nvSpPr>
          <p:spPr>
            <a:xfrm>
              <a:off x="5076056" y="2996952"/>
              <a:ext cx="936104" cy="523220"/>
            </a:xfrm>
            <a:prstGeom prst="rect">
              <a:avLst/>
            </a:prstGeom>
            <a:noFill/>
          </p:spPr>
          <p:txBody>
            <a:bodyPr wrap="square" rtlCol="0">
              <a:spAutoFit/>
            </a:bodyPr>
            <a:lstStyle/>
            <a:p>
              <a:r>
                <a:rPr lang="en-US" sz="1400" dirty="0" smtClean="0">
                  <a:solidFill>
                    <a:schemeClr val="accent6">
                      <a:lumMod val="50000"/>
                    </a:schemeClr>
                  </a:solidFill>
                  <a:latin typeface="Arial Rounded MT Bold" pitchFamily="34" charset="0"/>
                </a:rPr>
                <a:t>8% initiator</a:t>
              </a:r>
              <a:endParaRPr lang="en-NZ" sz="1400" dirty="0">
                <a:solidFill>
                  <a:schemeClr val="accent6">
                    <a:lumMod val="50000"/>
                  </a:schemeClr>
                </a:solidFill>
                <a:latin typeface="Arial Rounded MT Bold" pitchFamily="34" charset="0"/>
              </a:endParaRPr>
            </a:p>
          </p:txBody>
        </p:sp>
        <p:sp>
          <p:nvSpPr>
            <p:cNvPr id="15" name="Oval 14"/>
            <p:cNvSpPr/>
            <p:nvPr/>
          </p:nvSpPr>
          <p:spPr>
            <a:xfrm>
              <a:off x="4788024" y="2440052"/>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6" name="Oval 15"/>
            <p:cNvSpPr/>
            <p:nvPr/>
          </p:nvSpPr>
          <p:spPr>
            <a:xfrm>
              <a:off x="5148064" y="2584068"/>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7" name="TextBox 16"/>
            <p:cNvSpPr txBox="1"/>
            <p:nvPr/>
          </p:nvSpPr>
          <p:spPr>
            <a:xfrm>
              <a:off x="5076056" y="2060848"/>
              <a:ext cx="2232248" cy="523220"/>
            </a:xfrm>
            <a:prstGeom prst="rect">
              <a:avLst/>
            </a:prstGeom>
            <a:noFill/>
          </p:spPr>
          <p:txBody>
            <a:bodyPr wrap="square" rtlCol="0">
              <a:spAutoFit/>
            </a:bodyPr>
            <a:lstStyle/>
            <a:p>
              <a:r>
                <a:rPr lang="en-US" sz="1400" dirty="0" smtClean="0">
                  <a:solidFill>
                    <a:srgbClr val="FFC000"/>
                  </a:solidFill>
                  <a:latin typeface="Arial Rounded MT Bold" pitchFamily="34" charset="0"/>
                </a:rPr>
                <a:t>7% </a:t>
              </a:r>
            </a:p>
            <a:p>
              <a:r>
                <a:rPr lang="en-US" sz="1400" dirty="0" smtClean="0">
                  <a:solidFill>
                    <a:srgbClr val="FFC000"/>
                  </a:solidFill>
                  <a:latin typeface="Arial Rounded MT Bold" pitchFamily="34" charset="0"/>
                </a:rPr>
                <a:t>assistants of initiator</a:t>
              </a:r>
              <a:endParaRPr lang="en-NZ" sz="1400" dirty="0">
                <a:solidFill>
                  <a:srgbClr val="FFC000"/>
                </a:solidFill>
                <a:latin typeface="Arial Rounded MT Bold" pitchFamily="34" charset="0"/>
              </a:endParaRPr>
            </a:p>
          </p:txBody>
        </p:sp>
        <p:sp>
          <p:nvSpPr>
            <p:cNvPr id="18" name="TextBox 17"/>
            <p:cNvSpPr txBox="1"/>
            <p:nvPr/>
          </p:nvSpPr>
          <p:spPr>
            <a:xfrm>
              <a:off x="5004048" y="4293096"/>
              <a:ext cx="1656184" cy="523220"/>
            </a:xfrm>
            <a:prstGeom prst="rect">
              <a:avLst/>
            </a:prstGeom>
            <a:noFill/>
          </p:spPr>
          <p:txBody>
            <a:bodyPr wrap="square" rtlCol="0">
              <a:spAutoFit/>
            </a:bodyPr>
            <a:lstStyle/>
            <a:p>
              <a:r>
                <a:rPr lang="en-US" sz="1400" dirty="0" smtClean="0">
                  <a:solidFill>
                    <a:schemeClr val="accent2">
                      <a:lumMod val="75000"/>
                    </a:schemeClr>
                  </a:solidFill>
                  <a:latin typeface="Arial Rounded MT Bold" pitchFamily="34" charset="0"/>
                </a:rPr>
                <a:t>20% </a:t>
              </a:r>
              <a:r>
                <a:rPr lang="en-US" sz="1400" dirty="0" err="1" smtClean="0">
                  <a:solidFill>
                    <a:schemeClr val="accent2">
                      <a:lumMod val="75000"/>
                    </a:schemeClr>
                  </a:solidFill>
                  <a:latin typeface="Arial Rounded MT Bold" pitchFamily="34" charset="0"/>
                </a:rPr>
                <a:t>reinforcers</a:t>
              </a:r>
              <a:r>
                <a:rPr lang="en-US" sz="1400" dirty="0" smtClean="0">
                  <a:solidFill>
                    <a:schemeClr val="accent2">
                      <a:lumMod val="75000"/>
                    </a:schemeClr>
                  </a:solidFill>
                  <a:latin typeface="Arial Rounded MT Bold" pitchFamily="34" charset="0"/>
                </a:rPr>
                <a:t> of initiator</a:t>
              </a:r>
              <a:endParaRPr lang="en-NZ" sz="1400" dirty="0">
                <a:solidFill>
                  <a:schemeClr val="accent2">
                    <a:lumMod val="75000"/>
                  </a:schemeClr>
                </a:solidFill>
                <a:latin typeface="Arial Rounded MT Bold" pitchFamily="34" charset="0"/>
              </a:endParaRPr>
            </a:p>
          </p:txBody>
        </p:sp>
        <p:sp>
          <p:nvSpPr>
            <p:cNvPr id="19" name="Oval 18"/>
            <p:cNvSpPr/>
            <p:nvPr/>
          </p:nvSpPr>
          <p:spPr>
            <a:xfrm>
              <a:off x="5148064" y="3985900"/>
              <a:ext cx="288032" cy="288032"/>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 name="Oval 19"/>
            <p:cNvSpPr/>
            <p:nvPr/>
          </p:nvSpPr>
          <p:spPr>
            <a:xfrm>
              <a:off x="4788024" y="4129916"/>
              <a:ext cx="288032" cy="288032"/>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1" name="Oval 20"/>
            <p:cNvSpPr/>
            <p:nvPr/>
          </p:nvSpPr>
          <p:spPr>
            <a:xfrm>
              <a:off x="5364088" y="3697868"/>
              <a:ext cx="288032" cy="288032"/>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3" name="Oval 22"/>
            <p:cNvSpPr/>
            <p:nvPr/>
          </p:nvSpPr>
          <p:spPr>
            <a:xfrm>
              <a:off x="3779912" y="2636912"/>
              <a:ext cx="288032" cy="288032"/>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4" name="Oval 23"/>
            <p:cNvSpPr/>
            <p:nvPr/>
          </p:nvSpPr>
          <p:spPr>
            <a:xfrm>
              <a:off x="3491880" y="2924944"/>
              <a:ext cx="288032" cy="288032"/>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5" name="TextBox 24"/>
            <p:cNvSpPr txBox="1"/>
            <p:nvPr/>
          </p:nvSpPr>
          <p:spPr>
            <a:xfrm>
              <a:off x="1763688" y="2546320"/>
              <a:ext cx="1440160" cy="738664"/>
            </a:xfrm>
            <a:prstGeom prst="rect">
              <a:avLst/>
            </a:prstGeom>
            <a:noFill/>
          </p:spPr>
          <p:txBody>
            <a:bodyPr wrap="square" rtlCol="0">
              <a:spAutoFit/>
            </a:bodyPr>
            <a:lstStyle/>
            <a:p>
              <a:pPr algn="r"/>
              <a:r>
                <a:rPr lang="en-US" sz="1400" dirty="0" smtClean="0">
                  <a:solidFill>
                    <a:schemeClr val="tx2">
                      <a:lumMod val="50000"/>
                    </a:schemeClr>
                  </a:solidFill>
                  <a:latin typeface="Arial Rounded MT Bold" pitchFamily="34" charset="0"/>
                </a:rPr>
                <a:t>17% </a:t>
              </a:r>
            </a:p>
            <a:p>
              <a:pPr algn="r"/>
              <a:r>
                <a:rPr lang="en-US" sz="1400" dirty="0" smtClean="0">
                  <a:solidFill>
                    <a:schemeClr val="tx2">
                      <a:lumMod val="50000"/>
                    </a:schemeClr>
                  </a:solidFill>
                  <a:latin typeface="Arial Rounded MT Bold" pitchFamily="34" charset="0"/>
                </a:rPr>
                <a:t>defenders of the target</a:t>
              </a:r>
              <a:endParaRPr lang="en-NZ" sz="1400" dirty="0">
                <a:solidFill>
                  <a:schemeClr val="tx2">
                    <a:lumMod val="50000"/>
                  </a:schemeClr>
                </a:solidFill>
                <a:latin typeface="Arial Rounded MT Bold" pitchFamily="34" charset="0"/>
              </a:endParaRPr>
            </a:p>
          </p:txBody>
        </p:sp>
        <p:sp>
          <p:nvSpPr>
            <p:cNvPr id="26" name="Oval 25"/>
            <p:cNvSpPr/>
            <p:nvPr/>
          </p:nvSpPr>
          <p:spPr>
            <a:xfrm>
              <a:off x="3347864" y="3284984"/>
              <a:ext cx="288032" cy="288032"/>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7" name="Oval 26"/>
            <p:cNvSpPr/>
            <p:nvPr/>
          </p:nvSpPr>
          <p:spPr>
            <a:xfrm>
              <a:off x="3995936" y="4509120"/>
              <a:ext cx="288032" cy="2880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8" name="Oval 27"/>
            <p:cNvSpPr/>
            <p:nvPr/>
          </p:nvSpPr>
          <p:spPr>
            <a:xfrm>
              <a:off x="3275856" y="4149080"/>
              <a:ext cx="288032" cy="2880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9" name="Oval 28"/>
            <p:cNvSpPr/>
            <p:nvPr/>
          </p:nvSpPr>
          <p:spPr>
            <a:xfrm>
              <a:off x="3563888" y="4417367"/>
              <a:ext cx="288032" cy="2880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0" name="Oval 29"/>
            <p:cNvSpPr/>
            <p:nvPr/>
          </p:nvSpPr>
          <p:spPr>
            <a:xfrm>
              <a:off x="4139952" y="4869160"/>
              <a:ext cx="288032" cy="2880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1" name="Oval 30"/>
            <p:cNvSpPr/>
            <p:nvPr/>
          </p:nvSpPr>
          <p:spPr>
            <a:xfrm>
              <a:off x="2987824" y="4437112"/>
              <a:ext cx="288032" cy="2880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3" name="Oval 32"/>
            <p:cNvSpPr/>
            <p:nvPr/>
          </p:nvSpPr>
          <p:spPr>
            <a:xfrm>
              <a:off x="3275856" y="4705399"/>
              <a:ext cx="288032" cy="2880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4" name="Oval 33"/>
            <p:cNvSpPr/>
            <p:nvPr/>
          </p:nvSpPr>
          <p:spPr>
            <a:xfrm>
              <a:off x="3707904" y="4797152"/>
              <a:ext cx="288032" cy="2880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6" name="TextBox 35"/>
            <p:cNvSpPr txBox="1"/>
            <p:nvPr/>
          </p:nvSpPr>
          <p:spPr>
            <a:xfrm>
              <a:off x="3059832" y="5209455"/>
              <a:ext cx="1440160" cy="307777"/>
            </a:xfrm>
            <a:prstGeom prst="rect">
              <a:avLst/>
            </a:prstGeom>
            <a:noFill/>
          </p:spPr>
          <p:txBody>
            <a:bodyPr wrap="square" rtlCol="0">
              <a:spAutoFit/>
            </a:bodyPr>
            <a:lstStyle/>
            <a:p>
              <a:pPr algn="r"/>
              <a:r>
                <a:rPr lang="en-US" sz="1400" dirty="0" smtClean="0">
                  <a:solidFill>
                    <a:schemeClr val="tx1">
                      <a:lumMod val="75000"/>
                      <a:lumOff val="25000"/>
                    </a:schemeClr>
                  </a:solidFill>
                  <a:latin typeface="Arial Rounded MT Bold" pitchFamily="34" charset="0"/>
                </a:rPr>
                <a:t>24% outsiders</a:t>
              </a:r>
              <a:endParaRPr lang="en-NZ" sz="1400" dirty="0">
                <a:solidFill>
                  <a:schemeClr val="tx1">
                    <a:lumMod val="75000"/>
                    <a:lumOff val="25000"/>
                  </a:schemeClr>
                </a:solidFill>
                <a:latin typeface="Arial Rounded MT Bold" pitchFamily="34" charset="0"/>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1592</TotalTime>
  <Words>657</Words>
  <Application>Microsoft Office PowerPoint</Application>
  <PresentationFormat>On-screen Show (4:3)</PresentationFormat>
  <Paragraphs>76</Paragraphs>
  <Slides>6</Slides>
  <Notes>5</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Bullying Prevention Workshops   Implementing the Bullying Prevention Guidance </vt:lpstr>
      <vt:lpstr>Workshops overview  </vt:lpstr>
      <vt:lpstr>Slide 3</vt:lpstr>
      <vt:lpstr>Initiators and Targets </vt:lpstr>
      <vt:lpstr>Bystander roles </vt:lpstr>
      <vt:lpstr>Bystander behaviours </vt:lpstr>
    </vt:vector>
  </TitlesOfParts>
  <Company>Ministry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Bullying Prevention Workshops</dc:title>
  <dc:creator>Karen Harris</dc:creator>
  <cp:lastModifiedBy>Claire John</cp:lastModifiedBy>
  <cp:revision>165</cp:revision>
  <dcterms:created xsi:type="dcterms:W3CDTF">2017-01-09T20:09:54Z</dcterms:created>
  <dcterms:modified xsi:type="dcterms:W3CDTF">2017-05-17T00:22:42Z</dcterms:modified>
</cp:coreProperties>
</file>