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7"/>
  </p:notesMasterIdLst>
  <p:sldIdLst>
    <p:sldId id="292" r:id="rId2"/>
    <p:sldId id="293" r:id="rId3"/>
    <p:sldId id="294" r:id="rId4"/>
    <p:sldId id="300" r:id="rId5"/>
    <p:sldId id="30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94728" autoAdjust="0"/>
  </p:normalViewPr>
  <p:slideViewPr>
    <p:cSldViewPr>
      <p:cViewPr varScale="1">
        <p:scale>
          <a:sx n="72" d="100"/>
          <a:sy n="72" d="100"/>
        </p:scale>
        <p:origin x="-14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A2E54-CF39-4BFA-828F-42DA4A78D346}" type="datetimeFigureOut">
              <a:rPr lang="en-NZ" smtClean="0"/>
              <a:pPr/>
              <a:t>17/05/2017</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F04D8A-BA5F-4943-B97A-80762BBBA09B}"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The aim of this presentation</a:t>
            </a:r>
            <a:r>
              <a:rPr lang="en-NZ" sz="1800" baseline="0" dirty="0" smtClean="0"/>
              <a:t> is to give schools an overview of the bullying and prevention guidance and allow them to work in the PB4L team to discuss some specific areas of the guidance. In particular they will be asked to focus on how this work can relate to their current PB4L framework and what are the next steps for their school in terms of bullying prevention.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Reminder of the guide that we are looking</a:t>
            </a:r>
            <a:r>
              <a:rPr lang="en-NZ" sz="1800" baseline="0" dirty="0" smtClean="0"/>
              <a:t> at today – Schools will have been asked in advance to bring along their copies.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3</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l">
              <a:defRPr/>
            </a:lvl1pPr>
          </a:lstStyle>
          <a:p>
            <a:r>
              <a:rPr lang="en-US" dirty="0" smtClean="0"/>
              <a:t>Click to edit Master title style</a:t>
            </a:r>
            <a:endParaRPr lang="en-NZ" dirty="0"/>
          </a:p>
        </p:txBody>
      </p:sp>
      <p:grpSp>
        <p:nvGrpSpPr>
          <p:cNvPr id="3" name="Group 2"/>
          <p:cNvGrpSpPr/>
          <p:nvPr userDrawn="1"/>
        </p:nvGrpSpPr>
        <p:grpSpPr>
          <a:xfrm>
            <a:off x="0" y="6039146"/>
            <a:ext cx="9144000" cy="990254"/>
            <a:chOff x="0" y="6039146"/>
            <a:chExt cx="9144000" cy="990254"/>
          </a:xfrm>
        </p:grpSpPr>
        <p:sp>
          <p:nvSpPr>
            <p:cNvPr id="4"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6"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7"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8"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9" name="Picture 8" descr="J:\X-Strategy\Bullying (up to 8 Sep 2014 only, then Filenet 19-6-3)\bullying prevention\comms and media\Bully-Free Week 2017\Logo\Bullying-free_NZ_NoDate_Reversed.png"/>
            <p:cNvPicPr/>
            <p:nvPr userDrawn="1"/>
          </p:nvPicPr>
          <p:blipFill>
            <a:blip r:embed="rId2" cstate="print"/>
            <a:srcRect/>
            <a:stretch>
              <a:fillRect/>
            </a:stretch>
          </p:blipFill>
          <p:spPr bwMode="auto">
            <a:xfrm>
              <a:off x="6588224" y="6093296"/>
              <a:ext cx="1944216" cy="764704"/>
            </a:xfrm>
            <a:prstGeom prst="rect">
              <a:avLst/>
            </a:prstGeom>
            <a:noFill/>
            <a:ln w="9525">
              <a:noFill/>
              <a:miter lim="800000"/>
              <a:headEnd/>
              <a:tailEnd/>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8043405-40EE-4332-8D8F-70F6186EB46F}"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D43B49-EC11-40DA-B92B-C68B94D081D7}"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NZ"/>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NZ"/>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NZ"/>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grpSp>
        <p:nvGrpSpPr>
          <p:cNvPr id="7" name="Group 6"/>
          <p:cNvGrpSpPr/>
          <p:nvPr userDrawn="1"/>
        </p:nvGrpSpPr>
        <p:grpSpPr>
          <a:xfrm>
            <a:off x="0" y="6039146"/>
            <a:ext cx="9144000" cy="990254"/>
            <a:chOff x="0" y="6039146"/>
            <a:chExt cx="9144000" cy="990254"/>
          </a:xfrm>
        </p:grpSpPr>
        <p:sp>
          <p:nvSpPr>
            <p:cNvPr id="8"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9"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0"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1"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2"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13" name="Picture 12" descr="J:\X-Strategy\Bullying (up to 8 Sep 2014 only, then Filenet 19-6-3)\bullying prevention\comms and media\Bully-Free Week 2017\Logo\Bullying-free_NZ_NoDate_Reversed.png"/>
            <p:cNvPicPr/>
            <p:nvPr userDrawn="1"/>
          </p:nvPicPr>
          <p:blipFill>
            <a:blip r:embed="rId14" cstate="print"/>
            <a:srcRect/>
            <a:stretch>
              <a:fillRect/>
            </a:stretch>
          </p:blipFill>
          <p:spPr bwMode="auto">
            <a:xfrm>
              <a:off x="6588224" y="6093296"/>
              <a:ext cx="1944216" cy="764704"/>
            </a:xfrm>
            <a:prstGeom prst="rect">
              <a:avLst/>
            </a:prstGeom>
            <a:noFill/>
            <a:ln w="9525">
              <a:noFill/>
              <a:miter lim="800000"/>
              <a:headEnd/>
              <a:tailEnd/>
            </a:ln>
          </p:spPr>
        </p:pic>
      </p:grpSp>
      <p:grpSp>
        <p:nvGrpSpPr>
          <p:cNvPr id="14" name="Group 8"/>
          <p:cNvGrpSpPr>
            <a:grpSpLocks/>
          </p:cNvGrpSpPr>
          <p:nvPr userDrawn="1"/>
        </p:nvGrpSpPr>
        <p:grpSpPr bwMode="auto">
          <a:xfrm>
            <a:off x="-36512" y="1052736"/>
            <a:ext cx="9361040" cy="360586"/>
            <a:chOff x="-5" y="377"/>
            <a:chExt cx="11939" cy="375"/>
          </a:xfrm>
        </p:grpSpPr>
        <p:cxnSp>
          <p:nvCxnSpPr>
            <p:cNvPr id="15" name="AutoShape 9"/>
            <p:cNvCxnSpPr>
              <a:cxnSpLocks noChangeShapeType="1"/>
            </p:cNvCxnSpPr>
            <p:nvPr/>
          </p:nvCxnSpPr>
          <p:spPr bwMode="auto">
            <a:xfrm>
              <a:off x="1" y="541"/>
              <a:ext cx="11933" cy="0"/>
            </a:xfrm>
            <a:prstGeom prst="straightConnector1">
              <a:avLst/>
            </a:prstGeom>
            <a:noFill/>
            <a:ln w="28575">
              <a:solidFill>
                <a:srgbClr val="FBAE16"/>
              </a:solidFill>
              <a:round/>
              <a:headEnd/>
              <a:tailEnd/>
            </a:ln>
          </p:spPr>
        </p:cxnSp>
        <p:cxnSp>
          <p:nvCxnSpPr>
            <p:cNvPr id="16" name="AutoShape 10"/>
            <p:cNvCxnSpPr>
              <a:cxnSpLocks noChangeShapeType="1"/>
            </p:cNvCxnSpPr>
            <p:nvPr/>
          </p:nvCxnSpPr>
          <p:spPr bwMode="auto">
            <a:xfrm>
              <a:off x="-5" y="377"/>
              <a:ext cx="11933" cy="375"/>
            </a:xfrm>
            <a:prstGeom prst="straightConnector1">
              <a:avLst/>
            </a:prstGeom>
            <a:noFill/>
            <a:ln w="28575">
              <a:solidFill>
                <a:srgbClr val="019AA6"/>
              </a:solidFill>
              <a:round/>
              <a:headEnd/>
              <a:tailEnd/>
            </a:ln>
          </p:spPr>
        </p:cxnSp>
        <p:cxnSp>
          <p:nvCxnSpPr>
            <p:cNvPr id="17" name="AutoShape 11"/>
            <p:cNvCxnSpPr>
              <a:cxnSpLocks noChangeShapeType="1"/>
            </p:cNvCxnSpPr>
            <p:nvPr/>
          </p:nvCxnSpPr>
          <p:spPr bwMode="auto">
            <a:xfrm flipV="1">
              <a:off x="4" y="413"/>
              <a:ext cx="11901" cy="266"/>
            </a:xfrm>
            <a:prstGeom prst="straightConnector1">
              <a:avLst/>
            </a:prstGeom>
            <a:noFill/>
            <a:ln w="28575">
              <a:solidFill>
                <a:srgbClr val="82C56A"/>
              </a:solidFill>
              <a:round/>
              <a:headEnd/>
              <a:tailEnd/>
            </a:ln>
          </p:spPr>
        </p:cxnSp>
      </p:gr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www.bullyingfreenz.co.nz/"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1014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p:cNvSpPr>
            <a:spLocks noGrp="1"/>
          </p:cNvSpPr>
          <p:nvPr>
            <p:ph type="ctrTitle"/>
          </p:nvPr>
        </p:nvSpPr>
        <p:spPr>
          <a:xfrm>
            <a:off x="760040" y="2778497"/>
            <a:ext cx="7772400" cy="4178895"/>
          </a:xfrm>
        </p:spPr>
        <p:txBody>
          <a:bodyPr>
            <a:normAutofit/>
          </a:bodyPr>
          <a:lstStyle/>
          <a:p>
            <a:pPr algn="ctr"/>
            <a:r>
              <a:rPr lang="en-NZ" sz="4400" dirty="0" smtClean="0">
                <a:solidFill>
                  <a:schemeClr val="bg1"/>
                </a:solidFill>
                <a:latin typeface="Arial Rounded MT Bold" pitchFamily="34" charset="0"/>
              </a:rPr>
              <a:t>Bullying Prevention</a:t>
            </a:r>
            <a:br>
              <a:rPr lang="en-NZ" sz="4400" dirty="0" smtClean="0">
                <a:solidFill>
                  <a:schemeClr val="bg1"/>
                </a:solidFill>
                <a:latin typeface="Arial Rounded MT Bold" pitchFamily="34" charset="0"/>
              </a:rPr>
            </a:br>
            <a:r>
              <a:rPr lang="en-NZ" sz="4400" dirty="0" smtClean="0">
                <a:solidFill>
                  <a:schemeClr val="bg1"/>
                </a:solidFill>
                <a:latin typeface="Arial Rounded MT Bold" pitchFamily="34" charset="0"/>
              </a:rPr>
              <a:t>Workshops </a:t>
            </a:r>
            <a:r>
              <a:rPr lang="en-NZ" dirty="0" smtClean="0">
                <a:solidFill>
                  <a:schemeClr val="bg1"/>
                </a:solidFill>
                <a:latin typeface="Arial Rounded MT Bold" pitchFamily="34" charset="0"/>
              </a:rPr>
              <a:t/>
            </a:r>
            <a:br>
              <a:rPr lang="en-NZ" dirty="0" smtClean="0">
                <a:solidFill>
                  <a:schemeClr val="bg1"/>
                </a:solidFill>
                <a:latin typeface="Arial Rounded MT Bold" pitchFamily="34" charset="0"/>
              </a:rPr>
            </a:br>
            <a:r>
              <a:rPr lang="en-NZ" sz="1600" dirty="0" smtClean="0">
                <a:solidFill>
                  <a:schemeClr val="bg1"/>
                </a:solidFill>
                <a:latin typeface="Arial Rounded MT Bold" pitchFamily="34" charset="0"/>
              </a:rPr>
              <a:t/>
            </a:r>
            <a:br>
              <a:rPr lang="en-NZ" sz="1600" dirty="0" smtClean="0">
                <a:solidFill>
                  <a:schemeClr val="bg1"/>
                </a:solidFill>
                <a:latin typeface="Arial Rounded MT Bold" pitchFamily="34" charset="0"/>
              </a:rPr>
            </a:br>
            <a:r>
              <a:rPr lang="en-NZ" sz="3600" dirty="0" smtClean="0">
                <a:solidFill>
                  <a:srgbClr val="FFC000"/>
                </a:solidFill>
                <a:latin typeface="Arial Rounded MT Bold" pitchFamily="34" charset="0"/>
              </a:rPr>
              <a:t>Implementing </a:t>
            </a:r>
            <a:r>
              <a:rPr lang="en-NZ" sz="3600" dirty="0">
                <a:solidFill>
                  <a:srgbClr val="FFC000"/>
                </a:solidFill>
                <a:latin typeface="Arial Rounded MT Bold" pitchFamily="34" charset="0"/>
              </a:rPr>
              <a:t>the Bullying Prevention Guidance </a:t>
            </a:r>
            <a:endParaRPr lang="en-NZ" dirty="0">
              <a:solidFill>
                <a:schemeClr val="bg1"/>
              </a:solidFill>
              <a:latin typeface="Arial Rounded MT Bold" pitchFamily="34" charset="0"/>
            </a:endParaRPr>
          </a:p>
        </p:txBody>
      </p:sp>
      <p:pic>
        <p:nvPicPr>
          <p:cNvPr id="6" name="Picture 5" descr="J:\X-Strategy\Bullying (up to 8 Sep 2014 only, then Filenet 19-6-3)\bullying prevention\comms and media\Bully-Free Week 2017\Logo\Bullying-free_NZ_NoDate_Reversed.png"/>
          <p:cNvPicPr/>
          <p:nvPr/>
        </p:nvPicPr>
        <p:blipFill>
          <a:blip r:embed="rId3" cstate="print"/>
          <a:srcRect/>
          <a:stretch>
            <a:fillRect/>
          </a:stretch>
        </p:blipFill>
        <p:spPr bwMode="auto">
          <a:xfrm>
            <a:off x="1515981" y="692696"/>
            <a:ext cx="6152363"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3752"/>
            <a:ext cx="8496944" cy="1143000"/>
          </a:xfrm>
        </p:spPr>
        <p:txBody>
          <a:bodyPr/>
          <a:lstStyle/>
          <a:p>
            <a:r>
              <a:rPr lang="en-NZ" dirty="0" smtClean="0">
                <a:solidFill>
                  <a:schemeClr val="tx2">
                    <a:lumMod val="50000"/>
                  </a:schemeClr>
                </a:solidFill>
                <a:latin typeface="Arial Rounded MT Bold" pitchFamily="34" charset="0"/>
              </a:rPr>
              <a:t>Workshops overview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67544" y="1656184"/>
            <a:ext cx="8172400" cy="3933056"/>
          </a:xfrm>
        </p:spPr>
        <p:txBody>
          <a:bodyPr>
            <a:normAutofit/>
          </a:bodyPr>
          <a:lstStyle/>
          <a:p>
            <a:pPr marL="0">
              <a:buNone/>
            </a:pPr>
            <a:r>
              <a:rPr lang="en-NZ" sz="2800" dirty="0" smtClean="0">
                <a:solidFill>
                  <a:schemeClr val="tx2">
                    <a:lumMod val="50000"/>
                  </a:schemeClr>
                </a:solidFill>
                <a:latin typeface="Arial" pitchFamily="34" charset="0"/>
                <a:cs typeface="Arial" pitchFamily="34" charset="0"/>
              </a:rPr>
              <a:t>The following slides are designed to support the delivery of professional development activities for schools through the 10 Bullying Prevention Workshops available on </a:t>
            </a:r>
            <a:r>
              <a:rPr lang="en-NZ" sz="2800" dirty="0" smtClean="0">
                <a:latin typeface="Arial" pitchFamily="34" charset="0"/>
                <a:cs typeface="Arial" pitchFamily="34" charset="0"/>
                <a:hlinkClick r:id="rId3"/>
              </a:rPr>
              <a:t>www.bullyingfreeNZ.co.nz</a:t>
            </a:r>
            <a:endParaRPr lang="en-NZ" sz="2800" dirty="0" smtClean="0">
              <a:latin typeface="Arial" pitchFamily="34" charset="0"/>
              <a:cs typeface="Arial" pitchFamily="34" charset="0"/>
            </a:endParaRPr>
          </a:p>
          <a:p>
            <a:pPr marL="0">
              <a:buNone/>
            </a:pPr>
            <a:endParaRPr lang="en-NZ" sz="2800" dirty="0" smtClean="0">
              <a:latin typeface="Arial" pitchFamily="34" charset="0"/>
              <a:cs typeface="Arial" pitchFamily="34" charset="0"/>
            </a:endParaRPr>
          </a:p>
          <a:p>
            <a:pPr marL="0">
              <a:buNone/>
            </a:pPr>
            <a:r>
              <a:rPr lang="en-NZ" sz="2800" dirty="0" smtClean="0">
                <a:solidFill>
                  <a:schemeClr val="tx2">
                    <a:lumMod val="50000"/>
                  </a:schemeClr>
                </a:solidFill>
                <a:latin typeface="Arial" pitchFamily="34" charset="0"/>
                <a:cs typeface="Arial" pitchFamily="34" charset="0"/>
              </a:rPr>
              <a:t>The materials for each of the workshops will include information about which slides to use for each workshop.</a:t>
            </a:r>
          </a:p>
          <a:p>
            <a:pPr marL="0">
              <a:buNone/>
            </a:pPr>
            <a:endParaRPr lang="en-NZ" sz="600" dirty="0" smtClean="0">
              <a:latin typeface="Arial" pitchFamily="34" charset="0"/>
              <a:cs typeface="Arial" pitchFamily="34" charset="0"/>
            </a:endParaRPr>
          </a:p>
          <a:p>
            <a:pPr marL="0">
              <a:buNone/>
            </a:pPr>
            <a:endParaRPr lang="en-NZ" sz="600" dirty="0">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ver.PNG"/>
          <p:cNvPicPr>
            <a:picLocks noGrp="1" noChangeAspect="1"/>
          </p:cNvPicPr>
          <p:nvPr>
            <p:ph idx="1"/>
          </p:nvPr>
        </p:nvPicPr>
        <p:blipFill>
          <a:blip r:embed="rId3" cstate="print"/>
          <a:stretch>
            <a:fillRect/>
          </a:stretch>
        </p:blipFill>
        <p:spPr>
          <a:xfrm>
            <a:off x="2339752" y="134472"/>
            <a:ext cx="4320480" cy="5886816"/>
          </a:xfrm>
        </p:spPr>
      </p:pic>
      <p:sp>
        <p:nvSpPr>
          <p:cNvPr id="13" name="TextBox 12"/>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27384"/>
            <a:ext cx="8229600" cy="1143000"/>
          </a:xfrm>
        </p:spPr>
        <p:txBody>
          <a:bodyPr>
            <a:normAutofit/>
          </a:bodyPr>
          <a:lstStyle/>
          <a:p>
            <a:r>
              <a:rPr lang="en-NZ" sz="4300" dirty="0" smtClean="0">
                <a:solidFill>
                  <a:schemeClr val="tx2">
                    <a:lumMod val="50000"/>
                  </a:schemeClr>
                </a:solidFill>
                <a:latin typeface="Arial Rounded MT Bold" pitchFamily="34" charset="0"/>
              </a:rPr>
              <a:t>Preventing Bullying Policy </a:t>
            </a:r>
            <a:endParaRPr lang="en-NZ" sz="4300"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179512" y="1340768"/>
            <a:ext cx="8964488" cy="4525963"/>
          </a:xfrm>
        </p:spPr>
        <p:txBody>
          <a:bodyPr>
            <a:noAutofit/>
          </a:bodyPr>
          <a:lstStyle/>
          <a:p>
            <a:pPr marL="342000"/>
            <a:r>
              <a:rPr lang="en-US" sz="2200" dirty="0" smtClean="0">
                <a:solidFill>
                  <a:schemeClr val="tx2">
                    <a:lumMod val="50000"/>
                  </a:schemeClr>
                </a:solidFill>
                <a:latin typeface="Arial" pitchFamily="34" charset="0"/>
                <a:cs typeface="Arial" pitchFamily="34" charset="0"/>
              </a:rPr>
              <a:t>Bullying behavior is likely to be occurring  in all schools, whether or not we are aware of it. </a:t>
            </a:r>
          </a:p>
          <a:p>
            <a:pPr marL="342000"/>
            <a:endParaRPr lang="en-US" sz="900" dirty="0" smtClean="0">
              <a:solidFill>
                <a:schemeClr val="tx2">
                  <a:lumMod val="50000"/>
                </a:schemeClr>
              </a:solidFill>
              <a:latin typeface="Arial" pitchFamily="34" charset="0"/>
              <a:cs typeface="Arial" pitchFamily="34" charset="0"/>
            </a:endParaRPr>
          </a:p>
          <a:p>
            <a:pPr marL="342000"/>
            <a:r>
              <a:rPr lang="en-US" sz="2200" dirty="0" smtClean="0">
                <a:solidFill>
                  <a:schemeClr val="tx2">
                    <a:lumMod val="50000"/>
                  </a:schemeClr>
                </a:solidFill>
                <a:latin typeface="Arial" pitchFamily="34" charset="0"/>
                <a:cs typeface="Arial" pitchFamily="34" charset="0"/>
              </a:rPr>
              <a:t>To meet the NAG 5 requirements for a safe physical and emotional school environment, all schools should have a policy that defines bullying and sets out how the school community will address it. </a:t>
            </a:r>
          </a:p>
          <a:p>
            <a:pPr marL="342000"/>
            <a:endParaRPr lang="en-US" sz="800" dirty="0" smtClean="0">
              <a:solidFill>
                <a:schemeClr val="tx2">
                  <a:lumMod val="50000"/>
                </a:schemeClr>
              </a:solidFill>
              <a:latin typeface="Arial" pitchFamily="34" charset="0"/>
              <a:cs typeface="Arial" pitchFamily="34" charset="0"/>
            </a:endParaRPr>
          </a:p>
          <a:p>
            <a:pPr marL="342000"/>
            <a:r>
              <a:rPr lang="en-US" sz="2200" dirty="0" smtClean="0">
                <a:solidFill>
                  <a:schemeClr val="tx2">
                    <a:lumMod val="50000"/>
                  </a:schemeClr>
                </a:solidFill>
                <a:latin typeface="Arial" pitchFamily="34" charset="0"/>
                <a:cs typeface="Arial" pitchFamily="34" charset="0"/>
              </a:rPr>
              <a:t>This can be a standalone policy or part of an overarching behavior or safe school policy. </a:t>
            </a:r>
          </a:p>
          <a:p>
            <a:pPr marL="342000"/>
            <a:endParaRPr lang="en-US" sz="700" dirty="0" smtClean="0">
              <a:solidFill>
                <a:schemeClr val="tx2">
                  <a:lumMod val="50000"/>
                </a:schemeClr>
              </a:solidFill>
              <a:latin typeface="Arial" pitchFamily="34" charset="0"/>
              <a:cs typeface="Arial" pitchFamily="34" charset="0"/>
            </a:endParaRPr>
          </a:p>
          <a:p>
            <a:pPr marL="342000"/>
            <a:r>
              <a:rPr lang="en-US" sz="2200" dirty="0" smtClean="0">
                <a:solidFill>
                  <a:schemeClr val="tx2">
                    <a:lumMod val="50000"/>
                  </a:schemeClr>
                </a:solidFill>
                <a:latin typeface="Arial" pitchFamily="34" charset="0"/>
                <a:cs typeface="Arial" pitchFamily="34" charset="0"/>
              </a:rPr>
              <a:t>Policy will include </a:t>
            </a:r>
            <a:r>
              <a:rPr lang="en-US" sz="2200" dirty="0" err="1" smtClean="0">
                <a:solidFill>
                  <a:schemeClr val="tx2">
                    <a:lumMod val="50000"/>
                  </a:schemeClr>
                </a:solidFill>
                <a:latin typeface="Arial" pitchFamily="34" charset="0"/>
                <a:cs typeface="Arial" pitchFamily="34" charset="0"/>
              </a:rPr>
              <a:t>cyberbullying</a:t>
            </a:r>
            <a:r>
              <a:rPr lang="en-US" sz="2200" dirty="0" smtClean="0">
                <a:solidFill>
                  <a:schemeClr val="tx2">
                    <a:lumMod val="50000"/>
                  </a:schemeClr>
                </a:solidFill>
                <a:latin typeface="Arial" pitchFamily="34" charset="0"/>
                <a:cs typeface="Arial" pitchFamily="34" charset="0"/>
              </a:rPr>
              <a:t> and will be part of a school’s wider approach to promoting social wellbeing and positive student interactions. </a:t>
            </a:r>
          </a:p>
          <a:p>
            <a:pPr marL="342000"/>
            <a:endParaRPr lang="en-US" sz="600" dirty="0" smtClean="0">
              <a:solidFill>
                <a:schemeClr val="tx2">
                  <a:lumMod val="50000"/>
                </a:schemeClr>
              </a:solidFill>
              <a:latin typeface="Arial" pitchFamily="34" charset="0"/>
              <a:cs typeface="Arial" pitchFamily="34" charset="0"/>
            </a:endParaRPr>
          </a:p>
          <a:p>
            <a:pPr marL="342000"/>
            <a:r>
              <a:rPr lang="en-US" sz="2200" dirty="0" smtClean="0">
                <a:solidFill>
                  <a:schemeClr val="tx2">
                    <a:lumMod val="50000"/>
                  </a:schemeClr>
                </a:solidFill>
                <a:latin typeface="Arial" pitchFamily="34" charset="0"/>
                <a:cs typeface="Arial" pitchFamily="34" charset="0"/>
              </a:rPr>
              <a:t>It should clearly state that the school does not accept bullying.</a:t>
            </a:r>
            <a:endParaRPr lang="en-NZ" sz="22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3</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91264" cy="1143000"/>
          </a:xfrm>
        </p:spPr>
        <p:txBody>
          <a:bodyPr/>
          <a:lstStyle/>
          <a:p>
            <a:r>
              <a:rPr lang="en-NZ" dirty="0" smtClean="0">
                <a:solidFill>
                  <a:schemeClr val="tx2">
                    <a:lumMod val="50000"/>
                  </a:schemeClr>
                </a:solidFill>
                <a:latin typeface="Arial Rounded MT Bold" pitchFamily="34" charset="0"/>
              </a:rPr>
              <a:t>Preventing Bullying Policy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67544" y="1340768"/>
            <a:ext cx="8229600" cy="5229200"/>
          </a:xfrm>
        </p:spPr>
        <p:txBody>
          <a:bodyPr>
            <a:noAutofit/>
          </a:bodyPr>
          <a:lstStyle/>
          <a:p>
            <a:r>
              <a:rPr lang="en-US" sz="2400" dirty="0" smtClean="0">
                <a:solidFill>
                  <a:schemeClr val="tx2">
                    <a:lumMod val="50000"/>
                  </a:schemeClr>
                </a:solidFill>
                <a:latin typeface="Arial" pitchFamily="34" charset="0"/>
                <a:cs typeface="Arial" pitchFamily="34" charset="0"/>
              </a:rPr>
              <a:t>Teachers, students, parents and whānau should all have an opportunity to have input into their school’s policies on bullying (as well as the strategies in place to build students’ social competencies). </a:t>
            </a:r>
          </a:p>
          <a:p>
            <a:endParaRPr lang="en-US" sz="1200" dirty="0" smtClean="0">
              <a:solidFill>
                <a:schemeClr val="tx2">
                  <a:lumMod val="50000"/>
                </a:schemeClr>
              </a:solidFill>
              <a:latin typeface="Arial" pitchFamily="34" charset="0"/>
              <a:cs typeface="Arial" pitchFamily="34" charset="0"/>
            </a:endParaRPr>
          </a:p>
          <a:p>
            <a:r>
              <a:rPr lang="en-US" sz="2400" dirty="0" smtClean="0">
                <a:solidFill>
                  <a:schemeClr val="tx2">
                    <a:lumMod val="50000"/>
                  </a:schemeClr>
                </a:solidFill>
                <a:latin typeface="Arial" pitchFamily="34" charset="0"/>
                <a:cs typeface="Arial" pitchFamily="34" charset="0"/>
              </a:rPr>
              <a:t>A school’s policy will support decision-making that takes place when bullying occurs, but will need to be reviewed regularly to ensure its ongoing effectiveness. </a:t>
            </a:r>
          </a:p>
          <a:p>
            <a:endParaRPr lang="en-US" sz="800" dirty="0" smtClean="0">
              <a:solidFill>
                <a:schemeClr val="tx2">
                  <a:lumMod val="50000"/>
                </a:schemeClr>
              </a:solidFill>
              <a:latin typeface="Arial" pitchFamily="34" charset="0"/>
              <a:cs typeface="Arial" pitchFamily="34" charset="0"/>
            </a:endParaRPr>
          </a:p>
          <a:p>
            <a:r>
              <a:rPr lang="en-US" sz="2400" dirty="0" smtClean="0">
                <a:solidFill>
                  <a:schemeClr val="tx2">
                    <a:lumMod val="50000"/>
                  </a:schemeClr>
                </a:solidFill>
                <a:latin typeface="Arial" pitchFamily="34" charset="0"/>
                <a:cs typeface="Arial" pitchFamily="34" charset="0"/>
              </a:rPr>
              <a:t>As part of its role, the Education Review Office (ERO) will review a school’s bullying policy and practice using self-review questions to make sure school policies and practice align.</a:t>
            </a:r>
            <a:endParaRPr lang="en-NZ" sz="24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3</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1593</TotalTime>
  <Words>358</Words>
  <Application>Microsoft Office PowerPoint</Application>
  <PresentationFormat>On-screen Show (4:3)</PresentationFormat>
  <Paragraphs>30</Paragraphs>
  <Slides>5</Slides>
  <Notes>3</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Bullying Prevention Workshops   Implementing the Bullying Prevention Guidance </vt:lpstr>
      <vt:lpstr>Workshops overview  </vt:lpstr>
      <vt:lpstr>Slide 3</vt:lpstr>
      <vt:lpstr>Preventing Bullying Policy </vt:lpstr>
      <vt:lpstr>Preventing Bullying Policy </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 Prevention Workshops</dc:title>
  <dc:creator>Karen Harris</dc:creator>
  <cp:lastModifiedBy>Claire John</cp:lastModifiedBy>
  <cp:revision>165</cp:revision>
  <dcterms:created xsi:type="dcterms:W3CDTF">2017-01-09T20:09:54Z</dcterms:created>
  <dcterms:modified xsi:type="dcterms:W3CDTF">2017-05-17T00:19:29Z</dcterms:modified>
</cp:coreProperties>
</file>