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2" r:id="rId1"/>
  </p:sldMasterIdLst>
  <p:notesMasterIdLst>
    <p:notesMasterId r:id="rId6"/>
  </p:notesMasterIdLst>
  <p:sldIdLst>
    <p:sldId id="292" r:id="rId2"/>
    <p:sldId id="293" r:id="rId3"/>
    <p:sldId id="294" r:id="rId4"/>
    <p:sldId id="29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56" autoAdjust="0"/>
    <p:restoredTop sz="94728" autoAdjust="0"/>
  </p:normalViewPr>
  <p:slideViewPr>
    <p:cSldViewPr>
      <p:cViewPr varScale="1">
        <p:scale>
          <a:sx n="72" d="100"/>
          <a:sy n="72" d="100"/>
        </p:scale>
        <p:origin x="-1458"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506"/>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8A2E54-CF39-4BFA-828F-42DA4A78D346}" type="datetimeFigureOut">
              <a:rPr lang="en-NZ" smtClean="0"/>
              <a:pPr/>
              <a:t>17/05/2017</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9F04D8A-BA5F-4943-B97A-80762BBBA09B}" type="slidenum">
              <a:rPr lang="en-NZ" smtClean="0"/>
              <a:pPr/>
              <a:t>‹#›</a:t>
            </a:fld>
            <a:endParaRPr lang="en-NZ"/>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800" dirty="0" smtClean="0"/>
              <a:t>The aim of this presentation</a:t>
            </a:r>
            <a:r>
              <a:rPr lang="en-NZ" sz="1800" baseline="0" dirty="0" smtClean="0"/>
              <a:t> is to give schools an overview of the bullying and prevention guidance and allow them to work in the PB4L team to discuss some specific areas of the guidance. In particular they will be asked to focus on how this work can relate to their current PB4L framework and what are the next steps for their school in terms of bullying prevention. </a:t>
            </a:r>
            <a:endParaRPr lang="en-NZ" sz="1800" dirty="0"/>
          </a:p>
        </p:txBody>
      </p:sp>
      <p:sp>
        <p:nvSpPr>
          <p:cNvPr id="4" name="Slide Number Placeholder 3"/>
          <p:cNvSpPr>
            <a:spLocks noGrp="1"/>
          </p:cNvSpPr>
          <p:nvPr>
            <p:ph type="sldNum" sz="quarter" idx="10"/>
          </p:nvPr>
        </p:nvSpPr>
        <p:spPr/>
        <p:txBody>
          <a:bodyPr/>
          <a:lstStyle/>
          <a:p>
            <a:fld id="{C194B1E4-150A-49C2-B75F-B349E632C3EA}" type="slidenum">
              <a:rPr lang="en-NZ" smtClean="0"/>
              <a:pPr/>
              <a:t>1</a:t>
            </a:fld>
            <a:endParaRPr lang="en-NZ"/>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fld id="{C194B1E4-150A-49C2-B75F-B349E632C3EA}" type="slidenum">
              <a:rPr lang="en-NZ" smtClean="0"/>
              <a:pPr/>
              <a:t>2</a:t>
            </a:fld>
            <a:endParaRPr lang="en-NZ"/>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800" dirty="0" smtClean="0"/>
              <a:t>Reminder of the guide that we are looking</a:t>
            </a:r>
            <a:r>
              <a:rPr lang="en-NZ" sz="1800" baseline="0" dirty="0" smtClean="0"/>
              <a:t> at today – Schools will have been asked in advance to bring along their copies. </a:t>
            </a:r>
            <a:endParaRPr lang="en-NZ" sz="1800" dirty="0"/>
          </a:p>
        </p:txBody>
      </p:sp>
      <p:sp>
        <p:nvSpPr>
          <p:cNvPr id="4" name="Slide Number Placeholder 3"/>
          <p:cNvSpPr>
            <a:spLocks noGrp="1"/>
          </p:cNvSpPr>
          <p:nvPr>
            <p:ph type="sldNum" sz="quarter" idx="10"/>
          </p:nvPr>
        </p:nvSpPr>
        <p:spPr/>
        <p:txBody>
          <a:bodyPr/>
          <a:lstStyle/>
          <a:p>
            <a:fld id="{C194B1E4-150A-49C2-B75F-B349E632C3EA}" type="slidenum">
              <a:rPr lang="en-NZ" smtClean="0"/>
              <a:pPr/>
              <a:t>3</a:t>
            </a:fld>
            <a:endParaRPr lang="en-NZ"/>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lgn="l">
              <a:defRPr/>
            </a:lvl1pPr>
          </a:lstStyle>
          <a:p>
            <a:r>
              <a:rPr lang="en-US" dirty="0" smtClean="0"/>
              <a:t>Click to edit Master title style</a:t>
            </a:r>
            <a:endParaRPr lang="en-NZ" dirty="0"/>
          </a:p>
        </p:txBody>
      </p:sp>
      <p:grpSp>
        <p:nvGrpSpPr>
          <p:cNvPr id="3" name="Group 2"/>
          <p:cNvGrpSpPr/>
          <p:nvPr userDrawn="1"/>
        </p:nvGrpSpPr>
        <p:grpSpPr>
          <a:xfrm>
            <a:off x="0" y="6039146"/>
            <a:ext cx="9144000" cy="990254"/>
            <a:chOff x="0" y="6039146"/>
            <a:chExt cx="9144000" cy="990254"/>
          </a:xfrm>
        </p:grpSpPr>
        <p:sp>
          <p:nvSpPr>
            <p:cNvPr id="4" name="Rectangle 3"/>
            <p:cNvSpPr>
              <a:spLocks noChangeArrowheads="1"/>
            </p:cNvSpPr>
            <p:nvPr/>
          </p:nvSpPr>
          <p:spPr bwMode="auto">
            <a:xfrm>
              <a:off x="0" y="6093296"/>
              <a:ext cx="9144000" cy="936104"/>
            </a:xfrm>
            <a:prstGeom prst="rect">
              <a:avLst/>
            </a:prstGeom>
            <a:solidFill>
              <a:srgbClr val="003044"/>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5" name="Rectangle 4"/>
            <p:cNvSpPr>
              <a:spLocks noChangeArrowheads="1"/>
            </p:cNvSpPr>
            <p:nvPr/>
          </p:nvSpPr>
          <p:spPr bwMode="auto">
            <a:xfrm>
              <a:off x="1" y="6040800"/>
              <a:ext cx="5580111" cy="64800"/>
            </a:xfrm>
            <a:prstGeom prst="rect">
              <a:avLst/>
            </a:prstGeom>
            <a:solidFill>
              <a:srgbClr val="FBAE16"/>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6" name="Rectangle 5"/>
            <p:cNvSpPr>
              <a:spLocks noChangeArrowheads="1"/>
            </p:cNvSpPr>
            <p:nvPr/>
          </p:nvSpPr>
          <p:spPr bwMode="auto">
            <a:xfrm>
              <a:off x="8387653" y="6039146"/>
              <a:ext cx="756347" cy="64800"/>
            </a:xfrm>
            <a:prstGeom prst="rect">
              <a:avLst/>
            </a:prstGeom>
            <a:solidFill>
              <a:srgbClr val="019AA6"/>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7" name="Rectangle 6"/>
            <p:cNvSpPr>
              <a:spLocks noChangeArrowheads="1"/>
            </p:cNvSpPr>
            <p:nvPr/>
          </p:nvSpPr>
          <p:spPr bwMode="auto">
            <a:xfrm>
              <a:off x="6661003" y="6039146"/>
              <a:ext cx="1727421" cy="64800"/>
            </a:xfrm>
            <a:prstGeom prst="rect">
              <a:avLst/>
            </a:prstGeom>
            <a:solidFill>
              <a:srgbClr val="82C56A"/>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8" name="Rectangle 7"/>
            <p:cNvSpPr>
              <a:spLocks noChangeArrowheads="1"/>
            </p:cNvSpPr>
            <p:nvPr/>
          </p:nvSpPr>
          <p:spPr bwMode="auto">
            <a:xfrm>
              <a:off x="5580112" y="6040800"/>
              <a:ext cx="1122118" cy="64800"/>
            </a:xfrm>
            <a:prstGeom prst="rect">
              <a:avLst/>
            </a:prstGeom>
            <a:solidFill>
              <a:srgbClr val="00AE61"/>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pic>
          <p:nvPicPr>
            <p:cNvPr id="9" name="Picture 8" descr="J:\X-Strategy\Bullying (up to 8 Sep 2014 only, then Filenet 19-6-3)\bullying prevention\comms and media\Bully-Free Week 2017\Logo\Bullying-free_NZ_NoDate_Reversed.png"/>
            <p:cNvPicPr/>
            <p:nvPr userDrawn="1"/>
          </p:nvPicPr>
          <p:blipFill>
            <a:blip r:embed="rId2" cstate="print"/>
            <a:srcRect/>
            <a:stretch>
              <a:fillRect/>
            </a:stretch>
          </p:blipFill>
          <p:spPr bwMode="auto">
            <a:xfrm>
              <a:off x="6588224" y="6093296"/>
              <a:ext cx="1944216" cy="764704"/>
            </a:xfrm>
            <a:prstGeom prst="rect">
              <a:avLst/>
            </a:prstGeom>
            <a:noFill/>
            <a:ln w="9525">
              <a:noFill/>
              <a:miter lim="800000"/>
              <a:headEnd/>
              <a:tailEnd/>
            </a:ln>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8043405-40EE-4332-8D8F-70F6186EB46F}"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6D43B49-EC11-40DA-B92B-C68B94D081D7}"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NZ"/>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NZ"/>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NZ"/>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NZ"/>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NZ"/>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NZ"/>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grpSp>
        <p:nvGrpSpPr>
          <p:cNvPr id="7" name="Group 6"/>
          <p:cNvGrpSpPr/>
          <p:nvPr userDrawn="1"/>
        </p:nvGrpSpPr>
        <p:grpSpPr>
          <a:xfrm>
            <a:off x="0" y="6039146"/>
            <a:ext cx="9144000" cy="990254"/>
            <a:chOff x="0" y="6039146"/>
            <a:chExt cx="9144000" cy="990254"/>
          </a:xfrm>
        </p:grpSpPr>
        <p:sp>
          <p:nvSpPr>
            <p:cNvPr id="8" name="Rectangle 3"/>
            <p:cNvSpPr>
              <a:spLocks noChangeArrowheads="1"/>
            </p:cNvSpPr>
            <p:nvPr/>
          </p:nvSpPr>
          <p:spPr bwMode="auto">
            <a:xfrm>
              <a:off x="0" y="6093296"/>
              <a:ext cx="9144000" cy="936104"/>
            </a:xfrm>
            <a:prstGeom prst="rect">
              <a:avLst/>
            </a:prstGeom>
            <a:solidFill>
              <a:srgbClr val="003044"/>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9" name="Rectangle 4"/>
            <p:cNvSpPr>
              <a:spLocks noChangeArrowheads="1"/>
            </p:cNvSpPr>
            <p:nvPr/>
          </p:nvSpPr>
          <p:spPr bwMode="auto">
            <a:xfrm>
              <a:off x="1" y="6040800"/>
              <a:ext cx="5580111" cy="64800"/>
            </a:xfrm>
            <a:prstGeom prst="rect">
              <a:avLst/>
            </a:prstGeom>
            <a:solidFill>
              <a:srgbClr val="FBAE16"/>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10" name="Rectangle 5"/>
            <p:cNvSpPr>
              <a:spLocks noChangeArrowheads="1"/>
            </p:cNvSpPr>
            <p:nvPr/>
          </p:nvSpPr>
          <p:spPr bwMode="auto">
            <a:xfrm>
              <a:off x="8387653" y="6039146"/>
              <a:ext cx="756347" cy="64800"/>
            </a:xfrm>
            <a:prstGeom prst="rect">
              <a:avLst/>
            </a:prstGeom>
            <a:solidFill>
              <a:srgbClr val="019AA6"/>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11" name="Rectangle 6"/>
            <p:cNvSpPr>
              <a:spLocks noChangeArrowheads="1"/>
            </p:cNvSpPr>
            <p:nvPr/>
          </p:nvSpPr>
          <p:spPr bwMode="auto">
            <a:xfrm>
              <a:off x="6661003" y="6039146"/>
              <a:ext cx="1727421" cy="64800"/>
            </a:xfrm>
            <a:prstGeom prst="rect">
              <a:avLst/>
            </a:prstGeom>
            <a:solidFill>
              <a:srgbClr val="82C56A"/>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12" name="Rectangle 7"/>
            <p:cNvSpPr>
              <a:spLocks noChangeArrowheads="1"/>
            </p:cNvSpPr>
            <p:nvPr/>
          </p:nvSpPr>
          <p:spPr bwMode="auto">
            <a:xfrm>
              <a:off x="5580112" y="6040800"/>
              <a:ext cx="1122118" cy="64800"/>
            </a:xfrm>
            <a:prstGeom prst="rect">
              <a:avLst/>
            </a:prstGeom>
            <a:solidFill>
              <a:srgbClr val="00AE61"/>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pic>
          <p:nvPicPr>
            <p:cNvPr id="13" name="Picture 12" descr="J:\X-Strategy\Bullying (up to 8 Sep 2014 only, then Filenet 19-6-3)\bullying prevention\comms and media\Bully-Free Week 2017\Logo\Bullying-free_NZ_NoDate_Reversed.png"/>
            <p:cNvPicPr/>
            <p:nvPr userDrawn="1"/>
          </p:nvPicPr>
          <p:blipFill>
            <a:blip r:embed="rId14" cstate="print"/>
            <a:srcRect/>
            <a:stretch>
              <a:fillRect/>
            </a:stretch>
          </p:blipFill>
          <p:spPr bwMode="auto">
            <a:xfrm>
              <a:off x="6588224" y="6093296"/>
              <a:ext cx="1944216" cy="764704"/>
            </a:xfrm>
            <a:prstGeom prst="rect">
              <a:avLst/>
            </a:prstGeom>
            <a:noFill/>
            <a:ln w="9525">
              <a:noFill/>
              <a:miter lim="800000"/>
              <a:headEnd/>
              <a:tailEnd/>
            </a:ln>
          </p:spPr>
        </p:pic>
      </p:grpSp>
      <p:grpSp>
        <p:nvGrpSpPr>
          <p:cNvPr id="14" name="Group 8"/>
          <p:cNvGrpSpPr>
            <a:grpSpLocks/>
          </p:cNvGrpSpPr>
          <p:nvPr userDrawn="1"/>
        </p:nvGrpSpPr>
        <p:grpSpPr bwMode="auto">
          <a:xfrm>
            <a:off x="-36512" y="1052736"/>
            <a:ext cx="9361040" cy="360586"/>
            <a:chOff x="-5" y="377"/>
            <a:chExt cx="11939" cy="375"/>
          </a:xfrm>
        </p:grpSpPr>
        <p:cxnSp>
          <p:nvCxnSpPr>
            <p:cNvPr id="15" name="AutoShape 9"/>
            <p:cNvCxnSpPr>
              <a:cxnSpLocks noChangeShapeType="1"/>
            </p:cNvCxnSpPr>
            <p:nvPr/>
          </p:nvCxnSpPr>
          <p:spPr bwMode="auto">
            <a:xfrm>
              <a:off x="1" y="541"/>
              <a:ext cx="11933" cy="0"/>
            </a:xfrm>
            <a:prstGeom prst="straightConnector1">
              <a:avLst/>
            </a:prstGeom>
            <a:noFill/>
            <a:ln w="28575">
              <a:solidFill>
                <a:srgbClr val="FBAE16"/>
              </a:solidFill>
              <a:round/>
              <a:headEnd/>
              <a:tailEnd/>
            </a:ln>
          </p:spPr>
        </p:cxnSp>
        <p:cxnSp>
          <p:nvCxnSpPr>
            <p:cNvPr id="16" name="AutoShape 10"/>
            <p:cNvCxnSpPr>
              <a:cxnSpLocks noChangeShapeType="1"/>
            </p:cNvCxnSpPr>
            <p:nvPr/>
          </p:nvCxnSpPr>
          <p:spPr bwMode="auto">
            <a:xfrm>
              <a:off x="-5" y="377"/>
              <a:ext cx="11933" cy="375"/>
            </a:xfrm>
            <a:prstGeom prst="straightConnector1">
              <a:avLst/>
            </a:prstGeom>
            <a:noFill/>
            <a:ln w="28575">
              <a:solidFill>
                <a:srgbClr val="019AA6"/>
              </a:solidFill>
              <a:round/>
              <a:headEnd/>
              <a:tailEnd/>
            </a:ln>
          </p:spPr>
        </p:cxnSp>
        <p:cxnSp>
          <p:nvCxnSpPr>
            <p:cNvPr id="17" name="AutoShape 11"/>
            <p:cNvCxnSpPr>
              <a:cxnSpLocks noChangeShapeType="1"/>
            </p:cNvCxnSpPr>
            <p:nvPr/>
          </p:nvCxnSpPr>
          <p:spPr bwMode="auto">
            <a:xfrm flipV="1">
              <a:off x="4" y="413"/>
              <a:ext cx="11901" cy="266"/>
            </a:xfrm>
            <a:prstGeom prst="straightConnector1">
              <a:avLst/>
            </a:prstGeom>
            <a:noFill/>
            <a:ln w="28575">
              <a:solidFill>
                <a:srgbClr val="82C56A"/>
              </a:solidFill>
              <a:round/>
              <a:headEnd/>
              <a:tailEnd/>
            </a:ln>
          </p:spPr>
        </p:cxnSp>
      </p:grpSp>
    </p:spTree>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hyperlink" Target="http://www.bullyingfreenz.co.nz/"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71014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 name="Title 1"/>
          <p:cNvSpPr>
            <a:spLocks noGrp="1"/>
          </p:cNvSpPr>
          <p:nvPr>
            <p:ph type="ctrTitle"/>
          </p:nvPr>
        </p:nvSpPr>
        <p:spPr>
          <a:xfrm>
            <a:off x="760040" y="2778497"/>
            <a:ext cx="7772400" cy="4178895"/>
          </a:xfrm>
        </p:spPr>
        <p:txBody>
          <a:bodyPr>
            <a:normAutofit/>
          </a:bodyPr>
          <a:lstStyle/>
          <a:p>
            <a:pPr algn="ctr"/>
            <a:r>
              <a:rPr lang="en-NZ" sz="4400" dirty="0" smtClean="0">
                <a:solidFill>
                  <a:schemeClr val="bg1"/>
                </a:solidFill>
                <a:latin typeface="Arial Rounded MT Bold" pitchFamily="34" charset="0"/>
              </a:rPr>
              <a:t>Bullying Prevention</a:t>
            </a:r>
            <a:br>
              <a:rPr lang="en-NZ" sz="4400" dirty="0" smtClean="0">
                <a:solidFill>
                  <a:schemeClr val="bg1"/>
                </a:solidFill>
                <a:latin typeface="Arial Rounded MT Bold" pitchFamily="34" charset="0"/>
              </a:rPr>
            </a:br>
            <a:r>
              <a:rPr lang="en-NZ" sz="4400" dirty="0" smtClean="0">
                <a:solidFill>
                  <a:schemeClr val="bg1"/>
                </a:solidFill>
                <a:latin typeface="Arial Rounded MT Bold" pitchFamily="34" charset="0"/>
              </a:rPr>
              <a:t>Workshops </a:t>
            </a:r>
            <a:r>
              <a:rPr lang="en-NZ" dirty="0" smtClean="0">
                <a:solidFill>
                  <a:schemeClr val="bg1"/>
                </a:solidFill>
                <a:latin typeface="Arial Rounded MT Bold" pitchFamily="34" charset="0"/>
              </a:rPr>
              <a:t/>
            </a:r>
            <a:br>
              <a:rPr lang="en-NZ" dirty="0" smtClean="0">
                <a:solidFill>
                  <a:schemeClr val="bg1"/>
                </a:solidFill>
                <a:latin typeface="Arial Rounded MT Bold" pitchFamily="34" charset="0"/>
              </a:rPr>
            </a:br>
            <a:r>
              <a:rPr lang="en-NZ" sz="1600" dirty="0" smtClean="0">
                <a:solidFill>
                  <a:schemeClr val="bg1"/>
                </a:solidFill>
                <a:latin typeface="Arial Rounded MT Bold" pitchFamily="34" charset="0"/>
              </a:rPr>
              <a:t/>
            </a:r>
            <a:br>
              <a:rPr lang="en-NZ" sz="1600" dirty="0" smtClean="0">
                <a:solidFill>
                  <a:schemeClr val="bg1"/>
                </a:solidFill>
                <a:latin typeface="Arial Rounded MT Bold" pitchFamily="34" charset="0"/>
              </a:rPr>
            </a:br>
            <a:r>
              <a:rPr lang="en-NZ" sz="3600" dirty="0" smtClean="0">
                <a:solidFill>
                  <a:srgbClr val="FFC000"/>
                </a:solidFill>
                <a:latin typeface="Arial Rounded MT Bold" pitchFamily="34" charset="0"/>
              </a:rPr>
              <a:t>Implementing </a:t>
            </a:r>
            <a:r>
              <a:rPr lang="en-NZ" sz="3600" dirty="0">
                <a:solidFill>
                  <a:srgbClr val="FFC000"/>
                </a:solidFill>
                <a:latin typeface="Arial Rounded MT Bold" pitchFamily="34" charset="0"/>
              </a:rPr>
              <a:t>the Bullying Prevention Guidance </a:t>
            </a:r>
            <a:endParaRPr lang="en-NZ" dirty="0">
              <a:solidFill>
                <a:schemeClr val="bg1"/>
              </a:solidFill>
              <a:latin typeface="Arial Rounded MT Bold" pitchFamily="34" charset="0"/>
            </a:endParaRPr>
          </a:p>
        </p:txBody>
      </p:sp>
      <p:pic>
        <p:nvPicPr>
          <p:cNvPr id="6" name="Picture 5" descr="J:\X-Strategy\Bullying (up to 8 Sep 2014 only, then Filenet 19-6-3)\bullying prevention\comms and media\Bully-Free Week 2017\Logo\Bullying-free_NZ_NoDate_Reversed.png"/>
          <p:cNvPicPr/>
          <p:nvPr/>
        </p:nvPicPr>
        <p:blipFill>
          <a:blip r:embed="rId3" cstate="print"/>
          <a:srcRect/>
          <a:stretch>
            <a:fillRect/>
          </a:stretch>
        </p:blipFill>
        <p:spPr bwMode="auto">
          <a:xfrm>
            <a:off x="1515981" y="692696"/>
            <a:ext cx="6152363" cy="23042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53752"/>
            <a:ext cx="8496944" cy="1143000"/>
          </a:xfrm>
        </p:spPr>
        <p:txBody>
          <a:bodyPr/>
          <a:lstStyle/>
          <a:p>
            <a:r>
              <a:rPr lang="en-NZ" dirty="0" smtClean="0">
                <a:solidFill>
                  <a:schemeClr val="tx2">
                    <a:lumMod val="50000"/>
                  </a:schemeClr>
                </a:solidFill>
                <a:latin typeface="Arial Rounded MT Bold" pitchFamily="34" charset="0"/>
              </a:rPr>
              <a:t>Workshops overview 	</a:t>
            </a:r>
            <a:endParaRPr lang="en-NZ" dirty="0">
              <a:solidFill>
                <a:schemeClr val="tx2">
                  <a:lumMod val="50000"/>
                </a:schemeClr>
              </a:solidFill>
              <a:latin typeface="Arial Rounded MT Bold" pitchFamily="34" charset="0"/>
            </a:endParaRPr>
          </a:p>
        </p:txBody>
      </p:sp>
      <p:sp>
        <p:nvSpPr>
          <p:cNvPr id="3" name="Content Placeholder 2"/>
          <p:cNvSpPr>
            <a:spLocks noGrp="1"/>
          </p:cNvSpPr>
          <p:nvPr>
            <p:ph idx="1"/>
          </p:nvPr>
        </p:nvSpPr>
        <p:spPr>
          <a:xfrm>
            <a:off x="467544" y="1656184"/>
            <a:ext cx="8172400" cy="3933056"/>
          </a:xfrm>
        </p:spPr>
        <p:txBody>
          <a:bodyPr>
            <a:normAutofit/>
          </a:bodyPr>
          <a:lstStyle/>
          <a:p>
            <a:pPr marL="0">
              <a:buNone/>
            </a:pPr>
            <a:r>
              <a:rPr lang="en-NZ" sz="2800" dirty="0" smtClean="0">
                <a:solidFill>
                  <a:schemeClr val="tx2">
                    <a:lumMod val="50000"/>
                  </a:schemeClr>
                </a:solidFill>
                <a:latin typeface="Arial" pitchFamily="34" charset="0"/>
                <a:cs typeface="Arial" pitchFamily="34" charset="0"/>
              </a:rPr>
              <a:t>The following slides are designed to support the delivery of professional development activities for schools through the 10 Bullying Prevention Workshops available on </a:t>
            </a:r>
            <a:r>
              <a:rPr lang="en-NZ" sz="2800" dirty="0" smtClean="0">
                <a:latin typeface="Arial" pitchFamily="34" charset="0"/>
                <a:cs typeface="Arial" pitchFamily="34" charset="0"/>
                <a:hlinkClick r:id="rId3"/>
              </a:rPr>
              <a:t>www.bullyingfreeNZ.co.nz</a:t>
            </a:r>
            <a:endParaRPr lang="en-NZ" sz="2800" dirty="0" smtClean="0">
              <a:latin typeface="Arial" pitchFamily="34" charset="0"/>
              <a:cs typeface="Arial" pitchFamily="34" charset="0"/>
            </a:endParaRPr>
          </a:p>
          <a:p>
            <a:pPr marL="0">
              <a:buNone/>
            </a:pPr>
            <a:endParaRPr lang="en-NZ" sz="2800" dirty="0" smtClean="0">
              <a:latin typeface="Arial" pitchFamily="34" charset="0"/>
              <a:cs typeface="Arial" pitchFamily="34" charset="0"/>
            </a:endParaRPr>
          </a:p>
          <a:p>
            <a:pPr marL="0">
              <a:buNone/>
            </a:pPr>
            <a:r>
              <a:rPr lang="en-NZ" sz="2800" dirty="0" smtClean="0">
                <a:solidFill>
                  <a:schemeClr val="tx2">
                    <a:lumMod val="50000"/>
                  </a:schemeClr>
                </a:solidFill>
                <a:latin typeface="Arial" pitchFamily="34" charset="0"/>
                <a:cs typeface="Arial" pitchFamily="34" charset="0"/>
              </a:rPr>
              <a:t>The materials for each of the workshops will include information about which slides to use for each workshop.</a:t>
            </a:r>
          </a:p>
          <a:p>
            <a:pPr marL="0">
              <a:buNone/>
            </a:pPr>
            <a:endParaRPr lang="en-NZ" sz="600" dirty="0" smtClean="0">
              <a:latin typeface="Arial" pitchFamily="34" charset="0"/>
              <a:cs typeface="Arial" pitchFamily="34" charset="0"/>
            </a:endParaRPr>
          </a:p>
          <a:p>
            <a:pPr marL="0">
              <a:buNone/>
            </a:pPr>
            <a:endParaRPr lang="en-NZ" sz="600" dirty="0">
              <a:latin typeface="Arial" pitchFamily="34" charset="0"/>
              <a:cs typeface="Arial" pitchFamily="34" charset="0"/>
            </a:endParaRPr>
          </a:p>
        </p:txBody>
      </p:sp>
      <p:sp>
        <p:nvSpPr>
          <p:cNvPr id="5" name="TextBox 4"/>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Trainer Slide </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over.PNG"/>
          <p:cNvPicPr>
            <a:picLocks noGrp="1" noChangeAspect="1"/>
          </p:cNvPicPr>
          <p:nvPr>
            <p:ph idx="1"/>
          </p:nvPr>
        </p:nvPicPr>
        <p:blipFill>
          <a:blip r:embed="rId3" cstate="print"/>
          <a:stretch>
            <a:fillRect/>
          </a:stretch>
        </p:blipFill>
        <p:spPr>
          <a:xfrm>
            <a:off x="2339752" y="134472"/>
            <a:ext cx="4320480" cy="5886816"/>
          </a:xfrm>
        </p:spPr>
      </p:pic>
      <p:sp>
        <p:nvSpPr>
          <p:cNvPr id="13" name="TextBox 12"/>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Trainer Slide </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0" y="53752"/>
            <a:ext cx="9144000" cy="1143000"/>
          </a:xfrm>
        </p:spPr>
        <p:txBody>
          <a:bodyPr vert="horz" lIns="91440" tIns="45720" rIns="91440" bIns="45720" rtlCol="0" anchor="ctr">
            <a:noAutofit/>
          </a:bodyPr>
          <a:lstStyle/>
          <a:p>
            <a:r>
              <a:rPr lang="en-US" dirty="0">
                <a:solidFill>
                  <a:schemeClr val="tx2">
                    <a:lumMod val="50000"/>
                  </a:schemeClr>
                </a:solidFill>
                <a:latin typeface="Arial Rounded MT Bold" pitchFamily="34" charset="0"/>
              </a:rPr>
              <a:t>What does ‘defiance’ look like?</a:t>
            </a:r>
            <a:endParaRPr lang="en-NZ" dirty="0">
              <a:solidFill>
                <a:schemeClr val="tx2">
                  <a:lumMod val="50000"/>
                </a:schemeClr>
              </a:solidFill>
              <a:latin typeface="Arial Rounded MT Bold" pitchFamily="34" charset="0"/>
            </a:endParaRPr>
          </a:p>
        </p:txBody>
      </p:sp>
      <p:sp>
        <p:nvSpPr>
          <p:cNvPr id="3" name="Content Placeholder 2"/>
          <p:cNvSpPr>
            <a:spLocks noGrp="1"/>
          </p:cNvSpPr>
          <p:nvPr>
            <p:ph idx="1"/>
          </p:nvPr>
        </p:nvSpPr>
        <p:spPr/>
        <p:txBody>
          <a:bodyPr>
            <a:normAutofit/>
          </a:bodyPr>
          <a:lstStyle/>
          <a:p>
            <a:r>
              <a:rPr lang="en-NZ" sz="3200" dirty="0" smtClean="0">
                <a:solidFill>
                  <a:schemeClr val="tx2">
                    <a:lumMod val="50000"/>
                  </a:schemeClr>
                </a:solidFill>
                <a:latin typeface="Arial" pitchFamily="34" charset="0"/>
                <a:cs typeface="Arial" pitchFamily="34" charset="0"/>
              </a:rPr>
              <a:t>Spend 1 minute writing down your own individual  definition / description </a:t>
            </a:r>
          </a:p>
          <a:p>
            <a:endParaRPr lang="en-NZ" sz="3200" dirty="0" smtClean="0">
              <a:solidFill>
                <a:schemeClr val="tx2">
                  <a:lumMod val="50000"/>
                </a:schemeClr>
              </a:solidFill>
              <a:latin typeface="Arial" pitchFamily="34" charset="0"/>
              <a:cs typeface="Arial" pitchFamily="34" charset="0"/>
            </a:endParaRPr>
          </a:p>
          <a:p>
            <a:r>
              <a:rPr lang="en-NZ" sz="3200" dirty="0" smtClean="0">
                <a:solidFill>
                  <a:schemeClr val="tx2">
                    <a:lumMod val="50000"/>
                  </a:schemeClr>
                </a:solidFill>
                <a:latin typeface="Arial" pitchFamily="34" charset="0"/>
                <a:cs typeface="Arial" pitchFamily="34" charset="0"/>
              </a:rPr>
              <a:t>Then discuss in groups – how similar are your definitions? </a:t>
            </a:r>
          </a:p>
          <a:p>
            <a:endParaRPr lang="en-NZ" sz="3200" dirty="0" smtClean="0">
              <a:solidFill>
                <a:schemeClr val="tx2">
                  <a:lumMod val="50000"/>
                </a:schemeClr>
              </a:solidFill>
              <a:latin typeface="Arial" pitchFamily="34" charset="0"/>
              <a:cs typeface="Arial" pitchFamily="34" charset="0"/>
            </a:endParaRPr>
          </a:p>
          <a:p>
            <a:endParaRPr lang="en-NZ" sz="3200" dirty="0" smtClean="0">
              <a:solidFill>
                <a:schemeClr val="tx2">
                  <a:lumMod val="50000"/>
                </a:schemeClr>
              </a:solidFill>
              <a:latin typeface="Arial" pitchFamily="34" charset="0"/>
              <a:cs typeface="Arial" pitchFamily="34" charset="0"/>
            </a:endParaRPr>
          </a:p>
        </p:txBody>
      </p:sp>
      <p:sp>
        <p:nvSpPr>
          <p:cNvPr id="6" name="TextBox 5"/>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2</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1595</TotalTime>
  <Words>179</Words>
  <Application>Microsoft Office PowerPoint</Application>
  <PresentationFormat>On-screen Show (4:3)</PresentationFormat>
  <Paragraphs>17</Paragraphs>
  <Slides>4</Slides>
  <Notes>3</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Bullying Prevention Workshops   Implementing the Bullying Prevention Guidance </vt:lpstr>
      <vt:lpstr>Workshops overview  </vt:lpstr>
      <vt:lpstr>Slide 3</vt:lpstr>
      <vt:lpstr>What does ‘defiance’ look like?</vt:lpstr>
    </vt:vector>
  </TitlesOfParts>
  <Company>Ministry of Education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Bullying Prevention Workshops</dc:title>
  <dc:creator>Karen Harris</dc:creator>
  <cp:lastModifiedBy>Claire John</cp:lastModifiedBy>
  <cp:revision>165</cp:revision>
  <dcterms:created xsi:type="dcterms:W3CDTF">2017-01-09T20:09:54Z</dcterms:created>
  <dcterms:modified xsi:type="dcterms:W3CDTF">2017-05-17T00:17:45Z</dcterms:modified>
</cp:coreProperties>
</file>