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2" r:id="rId1"/>
  </p:sldMasterIdLst>
  <p:notesMasterIdLst>
    <p:notesMasterId r:id="rId9"/>
  </p:notesMasterIdLst>
  <p:sldIdLst>
    <p:sldId id="292" r:id="rId2"/>
    <p:sldId id="293" r:id="rId3"/>
    <p:sldId id="294" r:id="rId4"/>
    <p:sldId id="288" r:id="rId5"/>
    <p:sldId id="289" r:id="rId6"/>
    <p:sldId id="290" r:id="rId7"/>
    <p:sldId id="323"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56" autoAdjust="0"/>
    <p:restoredTop sz="94728" autoAdjust="0"/>
  </p:normalViewPr>
  <p:slideViewPr>
    <p:cSldViewPr>
      <p:cViewPr varScale="1">
        <p:scale>
          <a:sx n="72" d="100"/>
          <a:sy n="72" d="100"/>
        </p:scale>
        <p:origin x="-1458"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506"/>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8A2E54-CF39-4BFA-828F-42DA4A78D346}" type="datetimeFigureOut">
              <a:rPr lang="en-NZ" smtClean="0"/>
              <a:pPr/>
              <a:t>17/05/2017</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9F04D8A-BA5F-4943-B97A-80762BBBA09B}" type="slidenum">
              <a:rPr lang="en-NZ" smtClean="0"/>
              <a:pPr/>
              <a:t>‹#›</a:t>
            </a:fld>
            <a:endParaRPr lang="en-NZ"/>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800" dirty="0" smtClean="0"/>
              <a:t>The aim of this presentation</a:t>
            </a:r>
            <a:r>
              <a:rPr lang="en-NZ" sz="1800" baseline="0" dirty="0" smtClean="0"/>
              <a:t> is to give schools an overview of the bullying and prevention guidance and allow them to work in the PB4L team to discuss some specific areas of the guidance. In particular they will be asked to focus on how this work can relate to their current PB4L framework and what are the next steps for their school in terms of bullying prevention. </a:t>
            </a:r>
            <a:endParaRPr lang="en-NZ" sz="1800" dirty="0"/>
          </a:p>
        </p:txBody>
      </p:sp>
      <p:sp>
        <p:nvSpPr>
          <p:cNvPr id="4" name="Slide Number Placeholder 3"/>
          <p:cNvSpPr>
            <a:spLocks noGrp="1"/>
          </p:cNvSpPr>
          <p:nvPr>
            <p:ph type="sldNum" sz="quarter" idx="10"/>
          </p:nvPr>
        </p:nvSpPr>
        <p:spPr/>
        <p:txBody>
          <a:bodyPr/>
          <a:lstStyle/>
          <a:p>
            <a:fld id="{C194B1E4-150A-49C2-B75F-B349E632C3EA}" type="slidenum">
              <a:rPr lang="en-NZ" smtClean="0"/>
              <a:pPr/>
              <a:t>1</a:t>
            </a:fld>
            <a:endParaRPr lang="en-NZ"/>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fld id="{C194B1E4-150A-49C2-B75F-B349E632C3EA}" type="slidenum">
              <a:rPr lang="en-NZ" smtClean="0"/>
              <a:pPr/>
              <a:t>2</a:t>
            </a:fld>
            <a:endParaRPr lang="en-NZ"/>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800" dirty="0" smtClean="0"/>
              <a:t>Reminder of the guide that we are looking</a:t>
            </a:r>
            <a:r>
              <a:rPr lang="en-NZ" sz="1800" baseline="0" dirty="0" smtClean="0"/>
              <a:t> at today – Schools will have been asked in advance to bring along their copies. </a:t>
            </a:r>
            <a:endParaRPr lang="en-NZ" sz="1800" dirty="0"/>
          </a:p>
        </p:txBody>
      </p:sp>
      <p:sp>
        <p:nvSpPr>
          <p:cNvPr id="4" name="Slide Number Placeholder 3"/>
          <p:cNvSpPr>
            <a:spLocks noGrp="1"/>
          </p:cNvSpPr>
          <p:nvPr>
            <p:ph type="sldNum" sz="quarter" idx="10"/>
          </p:nvPr>
        </p:nvSpPr>
        <p:spPr/>
        <p:txBody>
          <a:bodyPr/>
          <a:lstStyle/>
          <a:p>
            <a:fld id="{C194B1E4-150A-49C2-B75F-B349E632C3EA}" type="slidenum">
              <a:rPr lang="en-NZ" smtClean="0"/>
              <a:pPr/>
              <a:t>3</a:t>
            </a:fld>
            <a:endParaRPr lang="en-NZ"/>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lgn="l">
              <a:defRPr/>
            </a:lvl1pPr>
          </a:lstStyle>
          <a:p>
            <a:r>
              <a:rPr lang="en-US" dirty="0" smtClean="0"/>
              <a:t>Click to edit Master title style</a:t>
            </a:r>
            <a:endParaRPr lang="en-NZ" dirty="0"/>
          </a:p>
        </p:txBody>
      </p:sp>
      <p:grpSp>
        <p:nvGrpSpPr>
          <p:cNvPr id="3" name="Group 2"/>
          <p:cNvGrpSpPr/>
          <p:nvPr userDrawn="1"/>
        </p:nvGrpSpPr>
        <p:grpSpPr>
          <a:xfrm>
            <a:off x="0" y="6039146"/>
            <a:ext cx="9144000" cy="990254"/>
            <a:chOff x="0" y="6039146"/>
            <a:chExt cx="9144000" cy="990254"/>
          </a:xfrm>
        </p:grpSpPr>
        <p:sp>
          <p:nvSpPr>
            <p:cNvPr id="4" name="Rectangle 3"/>
            <p:cNvSpPr>
              <a:spLocks noChangeArrowheads="1"/>
            </p:cNvSpPr>
            <p:nvPr/>
          </p:nvSpPr>
          <p:spPr bwMode="auto">
            <a:xfrm>
              <a:off x="0" y="6093296"/>
              <a:ext cx="9144000" cy="936104"/>
            </a:xfrm>
            <a:prstGeom prst="rect">
              <a:avLst/>
            </a:prstGeom>
            <a:solidFill>
              <a:srgbClr val="003044"/>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5" name="Rectangle 4"/>
            <p:cNvSpPr>
              <a:spLocks noChangeArrowheads="1"/>
            </p:cNvSpPr>
            <p:nvPr/>
          </p:nvSpPr>
          <p:spPr bwMode="auto">
            <a:xfrm>
              <a:off x="1" y="6040800"/>
              <a:ext cx="5580111" cy="64800"/>
            </a:xfrm>
            <a:prstGeom prst="rect">
              <a:avLst/>
            </a:prstGeom>
            <a:solidFill>
              <a:srgbClr val="FBAE16"/>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6" name="Rectangle 5"/>
            <p:cNvSpPr>
              <a:spLocks noChangeArrowheads="1"/>
            </p:cNvSpPr>
            <p:nvPr/>
          </p:nvSpPr>
          <p:spPr bwMode="auto">
            <a:xfrm>
              <a:off x="8387653" y="6039146"/>
              <a:ext cx="756347" cy="64800"/>
            </a:xfrm>
            <a:prstGeom prst="rect">
              <a:avLst/>
            </a:prstGeom>
            <a:solidFill>
              <a:srgbClr val="019AA6"/>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7" name="Rectangle 6"/>
            <p:cNvSpPr>
              <a:spLocks noChangeArrowheads="1"/>
            </p:cNvSpPr>
            <p:nvPr/>
          </p:nvSpPr>
          <p:spPr bwMode="auto">
            <a:xfrm>
              <a:off x="6661003" y="6039146"/>
              <a:ext cx="1727421" cy="64800"/>
            </a:xfrm>
            <a:prstGeom prst="rect">
              <a:avLst/>
            </a:prstGeom>
            <a:solidFill>
              <a:srgbClr val="82C56A"/>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8" name="Rectangle 7"/>
            <p:cNvSpPr>
              <a:spLocks noChangeArrowheads="1"/>
            </p:cNvSpPr>
            <p:nvPr/>
          </p:nvSpPr>
          <p:spPr bwMode="auto">
            <a:xfrm>
              <a:off x="5580112" y="6040800"/>
              <a:ext cx="1122118" cy="64800"/>
            </a:xfrm>
            <a:prstGeom prst="rect">
              <a:avLst/>
            </a:prstGeom>
            <a:solidFill>
              <a:srgbClr val="00AE61"/>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pic>
          <p:nvPicPr>
            <p:cNvPr id="9" name="Picture 8" descr="J:\X-Strategy\Bullying (up to 8 Sep 2014 only, then Filenet 19-6-3)\bullying prevention\comms and media\Bully-Free Week 2017\Logo\Bullying-free_NZ_NoDate_Reversed.png"/>
            <p:cNvPicPr/>
            <p:nvPr userDrawn="1"/>
          </p:nvPicPr>
          <p:blipFill>
            <a:blip r:embed="rId2" cstate="print"/>
            <a:srcRect/>
            <a:stretch>
              <a:fillRect/>
            </a:stretch>
          </p:blipFill>
          <p:spPr bwMode="auto">
            <a:xfrm>
              <a:off x="6588224" y="6093296"/>
              <a:ext cx="1944216" cy="764704"/>
            </a:xfrm>
            <a:prstGeom prst="rect">
              <a:avLst/>
            </a:prstGeom>
            <a:noFill/>
            <a:ln w="9525">
              <a:noFill/>
              <a:miter lim="800000"/>
              <a:headEnd/>
              <a:tailEnd/>
            </a:ln>
          </p:spPr>
        </p:pic>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3_Title and Content">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8043405-40EE-4332-8D8F-70F6186EB46F}"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6D43B49-EC11-40DA-B92B-C68B94D081D7}"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NZ"/>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NZ"/>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NZ"/>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NZ"/>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NZ"/>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NZ"/>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grpSp>
        <p:nvGrpSpPr>
          <p:cNvPr id="7" name="Group 6"/>
          <p:cNvGrpSpPr/>
          <p:nvPr userDrawn="1"/>
        </p:nvGrpSpPr>
        <p:grpSpPr>
          <a:xfrm>
            <a:off x="0" y="6039146"/>
            <a:ext cx="9144000" cy="990254"/>
            <a:chOff x="0" y="6039146"/>
            <a:chExt cx="9144000" cy="990254"/>
          </a:xfrm>
        </p:grpSpPr>
        <p:sp>
          <p:nvSpPr>
            <p:cNvPr id="8" name="Rectangle 3"/>
            <p:cNvSpPr>
              <a:spLocks noChangeArrowheads="1"/>
            </p:cNvSpPr>
            <p:nvPr/>
          </p:nvSpPr>
          <p:spPr bwMode="auto">
            <a:xfrm>
              <a:off x="0" y="6093296"/>
              <a:ext cx="9144000" cy="936104"/>
            </a:xfrm>
            <a:prstGeom prst="rect">
              <a:avLst/>
            </a:prstGeom>
            <a:solidFill>
              <a:srgbClr val="003044"/>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9" name="Rectangle 4"/>
            <p:cNvSpPr>
              <a:spLocks noChangeArrowheads="1"/>
            </p:cNvSpPr>
            <p:nvPr/>
          </p:nvSpPr>
          <p:spPr bwMode="auto">
            <a:xfrm>
              <a:off x="1" y="6040800"/>
              <a:ext cx="5580111" cy="64800"/>
            </a:xfrm>
            <a:prstGeom prst="rect">
              <a:avLst/>
            </a:prstGeom>
            <a:solidFill>
              <a:srgbClr val="FBAE16"/>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10" name="Rectangle 5"/>
            <p:cNvSpPr>
              <a:spLocks noChangeArrowheads="1"/>
            </p:cNvSpPr>
            <p:nvPr/>
          </p:nvSpPr>
          <p:spPr bwMode="auto">
            <a:xfrm>
              <a:off x="8387653" y="6039146"/>
              <a:ext cx="756347" cy="64800"/>
            </a:xfrm>
            <a:prstGeom prst="rect">
              <a:avLst/>
            </a:prstGeom>
            <a:solidFill>
              <a:srgbClr val="019AA6"/>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11" name="Rectangle 6"/>
            <p:cNvSpPr>
              <a:spLocks noChangeArrowheads="1"/>
            </p:cNvSpPr>
            <p:nvPr/>
          </p:nvSpPr>
          <p:spPr bwMode="auto">
            <a:xfrm>
              <a:off x="6661003" y="6039146"/>
              <a:ext cx="1727421" cy="64800"/>
            </a:xfrm>
            <a:prstGeom prst="rect">
              <a:avLst/>
            </a:prstGeom>
            <a:solidFill>
              <a:srgbClr val="82C56A"/>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12" name="Rectangle 7"/>
            <p:cNvSpPr>
              <a:spLocks noChangeArrowheads="1"/>
            </p:cNvSpPr>
            <p:nvPr/>
          </p:nvSpPr>
          <p:spPr bwMode="auto">
            <a:xfrm>
              <a:off x="5580112" y="6040800"/>
              <a:ext cx="1122118" cy="64800"/>
            </a:xfrm>
            <a:prstGeom prst="rect">
              <a:avLst/>
            </a:prstGeom>
            <a:solidFill>
              <a:srgbClr val="00AE61"/>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pic>
          <p:nvPicPr>
            <p:cNvPr id="13" name="Picture 12" descr="J:\X-Strategy\Bullying (up to 8 Sep 2014 only, then Filenet 19-6-3)\bullying prevention\comms and media\Bully-Free Week 2017\Logo\Bullying-free_NZ_NoDate_Reversed.png"/>
            <p:cNvPicPr/>
            <p:nvPr userDrawn="1"/>
          </p:nvPicPr>
          <p:blipFill>
            <a:blip r:embed="rId17" cstate="print"/>
            <a:srcRect/>
            <a:stretch>
              <a:fillRect/>
            </a:stretch>
          </p:blipFill>
          <p:spPr bwMode="auto">
            <a:xfrm>
              <a:off x="6588224" y="6093296"/>
              <a:ext cx="1944216" cy="764704"/>
            </a:xfrm>
            <a:prstGeom prst="rect">
              <a:avLst/>
            </a:prstGeom>
            <a:noFill/>
            <a:ln w="9525">
              <a:noFill/>
              <a:miter lim="800000"/>
              <a:headEnd/>
              <a:tailEnd/>
            </a:ln>
          </p:spPr>
        </p:pic>
      </p:grpSp>
      <p:grpSp>
        <p:nvGrpSpPr>
          <p:cNvPr id="14" name="Group 8"/>
          <p:cNvGrpSpPr>
            <a:grpSpLocks/>
          </p:cNvGrpSpPr>
          <p:nvPr userDrawn="1"/>
        </p:nvGrpSpPr>
        <p:grpSpPr bwMode="auto">
          <a:xfrm>
            <a:off x="-36512" y="1052736"/>
            <a:ext cx="9361040" cy="360586"/>
            <a:chOff x="-5" y="377"/>
            <a:chExt cx="11939" cy="375"/>
          </a:xfrm>
        </p:grpSpPr>
        <p:cxnSp>
          <p:nvCxnSpPr>
            <p:cNvPr id="15" name="AutoShape 9"/>
            <p:cNvCxnSpPr>
              <a:cxnSpLocks noChangeShapeType="1"/>
            </p:cNvCxnSpPr>
            <p:nvPr/>
          </p:nvCxnSpPr>
          <p:spPr bwMode="auto">
            <a:xfrm>
              <a:off x="1" y="541"/>
              <a:ext cx="11933" cy="0"/>
            </a:xfrm>
            <a:prstGeom prst="straightConnector1">
              <a:avLst/>
            </a:prstGeom>
            <a:noFill/>
            <a:ln w="28575">
              <a:solidFill>
                <a:srgbClr val="FBAE16"/>
              </a:solidFill>
              <a:round/>
              <a:headEnd/>
              <a:tailEnd/>
            </a:ln>
          </p:spPr>
        </p:cxnSp>
        <p:cxnSp>
          <p:nvCxnSpPr>
            <p:cNvPr id="16" name="AutoShape 10"/>
            <p:cNvCxnSpPr>
              <a:cxnSpLocks noChangeShapeType="1"/>
            </p:cNvCxnSpPr>
            <p:nvPr/>
          </p:nvCxnSpPr>
          <p:spPr bwMode="auto">
            <a:xfrm>
              <a:off x="-5" y="377"/>
              <a:ext cx="11933" cy="375"/>
            </a:xfrm>
            <a:prstGeom prst="straightConnector1">
              <a:avLst/>
            </a:prstGeom>
            <a:noFill/>
            <a:ln w="28575">
              <a:solidFill>
                <a:srgbClr val="019AA6"/>
              </a:solidFill>
              <a:round/>
              <a:headEnd/>
              <a:tailEnd/>
            </a:ln>
          </p:spPr>
        </p:cxnSp>
        <p:cxnSp>
          <p:nvCxnSpPr>
            <p:cNvPr id="17" name="AutoShape 11"/>
            <p:cNvCxnSpPr>
              <a:cxnSpLocks noChangeShapeType="1"/>
            </p:cNvCxnSpPr>
            <p:nvPr/>
          </p:nvCxnSpPr>
          <p:spPr bwMode="auto">
            <a:xfrm flipV="1">
              <a:off x="4" y="413"/>
              <a:ext cx="11901" cy="266"/>
            </a:xfrm>
            <a:prstGeom prst="straightConnector1">
              <a:avLst/>
            </a:prstGeom>
            <a:noFill/>
            <a:ln w="28575">
              <a:solidFill>
                <a:srgbClr val="82C56A"/>
              </a:solidFill>
              <a:round/>
              <a:headEnd/>
              <a:tailEnd/>
            </a:ln>
          </p:spPr>
        </p:cxnSp>
      </p:grpSp>
    </p:spTree>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 id="2147483730" r:id="rId13"/>
    <p:sldLayoutId id="2147483731" r:id="rId14"/>
    <p:sldLayoutId id="2147483732" r:id="rId1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hyperlink" Target="http://www.bullyingfreenz.co.nz/"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71014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 name="Title 1"/>
          <p:cNvSpPr>
            <a:spLocks noGrp="1"/>
          </p:cNvSpPr>
          <p:nvPr>
            <p:ph type="ctrTitle"/>
          </p:nvPr>
        </p:nvSpPr>
        <p:spPr>
          <a:xfrm>
            <a:off x="760040" y="2778497"/>
            <a:ext cx="7772400" cy="4178895"/>
          </a:xfrm>
        </p:spPr>
        <p:txBody>
          <a:bodyPr>
            <a:normAutofit/>
          </a:bodyPr>
          <a:lstStyle/>
          <a:p>
            <a:pPr algn="ctr"/>
            <a:r>
              <a:rPr lang="en-NZ" sz="4400" dirty="0" smtClean="0">
                <a:solidFill>
                  <a:schemeClr val="bg1"/>
                </a:solidFill>
                <a:latin typeface="Arial Rounded MT Bold" pitchFamily="34" charset="0"/>
              </a:rPr>
              <a:t>Bullying Prevention</a:t>
            </a:r>
            <a:br>
              <a:rPr lang="en-NZ" sz="4400" dirty="0" smtClean="0">
                <a:solidFill>
                  <a:schemeClr val="bg1"/>
                </a:solidFill>
                <a:latin typeface="Arial Rounded MT Bold" pitchFamily="34" charset="0"/>
              </a:rPr>
            </a:br>
            <a:r>
              <a:rPr lang="en-NZ" sz="4400" dirty="0" smtClean="0">
                <a:solidFill>
                  <a:schemeClr val="bg1"/>
                </a:solidFill>
                <a:latin typeface="Arial Rounded MT Bold" pitchFamily="34" charset="0"/>
              </a:rPr>
              <a:t>Workshops </a:t>
            </a:r>
            <a:r>
              <a:rPr lang="en-NZ" dirty="0" smtClean="0">
                <a:solidFill>
                  <a:schemeClr val="bg1"/>
                </a:solidFill>
                <a:latin typeface="Arial Rounded MT Bold" pitchFamily="34" charset="0"/>
              </a:rPr>
              <a:t/>
            </a:r>
            <a:br>
              <a:rPr lang="en-NZ" dirty="0" smtClean="0">
                <a:solidFill>
                  <a:schemeClr val="bg1"/>
                </a:solidFill>
                <a:latin typeface="Arial Rounded MT Bold" pitchFamily="34" charset="0"/>
              </a:rPr>
            </a:br>
            <a:r>
              <a:rPr lang="en-NZ" sz="1600" dirty="0" smtClean="0">
                <a:solidFill>
                  <a:schemeClr val="bg1"/>
                </a:solidFill>
                <a:latin typeface="Arial Rounded MT Bold" pitchFamily="34" charset="0"/>
              </a:rPr>
              <a:t/>
            </a:r>
            <a:br>
              <a:rPr lang="en-NZ" sz="1600" dirty="0" smtClean="0">
                <a:solidFill>
                  <a:schemeClr val="bg1"/>
                </a:solidFill>
                <a:latin typeface="Arial Rounded MT Bold" pitchFamily="34" charset="0"/>
              </a:rPr>
            </a:br>
            <a:r>
              <a:rPr lang="en-NZ" sz="3600" dirty="0" smtClean="0">
                <a:solidFill>
                  <a:srgbClr val="FFC000"/>
                </a:solidFill>
                <a:latin typeface="Arial Rounded MT Bold" pitchFamily="34" charset="0"/>
              </a:rPr>
              <a:t>Implementing </a:t>
            </a:r>
            <a:r>
              <a:rPr lang="en-NZ" sz="3600" dirty="0">
                <a:solidFill>
                  <a:srgbClr val="FFC000"/>
                </a:solidFill>
                <a:latin typeface="Arial Rounded MT Bold" pitchFamily="34" charset="0"/>
              </a:rPr>
              <a:t>the Bullying Prevention Guidance </a:t>
            </a:r>
            <a:endParaRPr lang="en-NZ" dirty="0">
              <a:solidFill>
                <a:schemeClr val="bg1"/>
              </a:solidFill>
              <a:latin typeface="Arial Rounded MT Bold" pitchFamily="34" charset="0"/>
            </a:endParaRPr>
          </a:p>
        </p:txBody>
      </p:sp>
      <p:pic>
        <p:nvPicPr>
          <p:cNvPr id="6" name="Picture 5" descr="J:\X-Strategy\Bullying (up to 8 Sep 2014 only, then Filenet 19-6-3)\bullying prevention\comms and media\Bully-Free Week 2017\Logo\Bullying-free_NZ_NoDate_Reversed.png"/>
          <p:cNvPicPr/>
          <p:nvPr/>
        </p:nvPicPr>
        <p:blipFill>
          <a:blip r:embed="rId3" cstate="print"/>
          <a:srcRect/>
          <a:stretch>
            <a:fillRect/>
          </a:stretch>
        </p:blipFill>
        <p:spPr bwMode="auto">
          <a:xfrm>
            <a:off x="1515981" y="692696"/>
            <a:ext cx="6152363" cy="23042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53752"/>
            <a:ext cx="8496944" cy="1143000"/>
          </a:xfrm>
        </p:spPr>
        <p:txBody>
          <a:bodyPr/>
          <a:lstStyle/>
          <a:p>
            <a:r>
              <a:rPr lang="en-NZ" dirty="0" smtClean="0">
                <a:solidFill>
                  <a:schemeClr val="tx2">
                    <a:lumMod val="50000"/>
                  </a:schemeClr>
                </a:solidFill>
                <a:latin typeface="Arial Rounded MT Bold" pitchFamily="34" charset="0"/>
              </a:rPr>
              <a:t>Workshops overview 	</a:t>
            </a:r>
            <a:endParaRPr lang="en-NZ" dirty="0">
              <a:solidFill>
                <a:schemeClr val="tx2">
                  <a:lumMod val="50000"/>
                </a:schemeClr>
              </a:solidFill>
              <a:latin typeface="Arial Rounded MT Bold" pitchFamily="34" charset="0"/>
            </a:endParaRPr>
          </a:p>
        </p:txBody>
      </p:sp>
      <p:sp>
        <p:nvSpPr>
          <p:cNvPr id="3" name="Content Placeholder 2"/>
          <p:cNvSpPr>
            <a:spLocks noGrp="1"/>
          </p:cNvSpPr>
          <p:nvPr>
            <p:ph idx="1"/>
          </p:nvPr>
        </p:nvSpPr>
        <p:spPr>
          <a:xfrm>
            <a:off x="467544" y="1656184"/>
            <a:ext cx="8172400" cy="3933056"/>
          </a:xfrm>
        </p:spPr>
        <p:txBody>
          <a:bodyPr>
            <a:normAutofit/>
          </a:bodyPr>
          <a:lstStyle/>
          <a:p>
            <a:pPr marL="0">
              <a:buNone/>
            </a:pPr>
            <a:r>
              <a:rPr lang="en-NZ" sz="2800" dirty="0" smtClean="0">
                <a:solidFill>
                  <a:schemeClr val="tx2">
                    <a:lumMod val="50000"/>
                  </a:schemeClr>
                </a:solidFill>
                <a:latin typeface="Arial" pitchFamily="34" charset="0"/>
                <a:cs typeface="Arial" pitchFamily="34" charset="0"/>
              </a:rPr>
              <a:t>The following slides are designed to support the delivery of professional development activities for schools through the 10 Bullying Prevention Workshops available on </a:t>
            </a:r>
            <a:r>
              <a:rPr lang="en-NZ" sz="2800" dirty="0" smtClean="0">
                <a:latin typeface="Arial" pitchFamily="34" charset="0"/>
                <a:cs typeface="Arial" pitchFamily="34" charset="0"/>
                <a:hlinkClick r:id="rId3"/>
              </a:rPr>
              <a:t>www.bullyingfreeNZ.co.nz</a:t>
            </a:r>
            <a:endParaRPr lang="en-NZ" sz="2800" dirty="0" smtClean="0">
              <a:latin typeface="Arial" pitchFamily="34" charset="0"/>
              <a:cs typeface="Arial" pitchFamily="34" charset="0"/>
            </a:endParaRPr>
          </a:p>
          <a:p>
            <a:pPr marL="0">
              <a:buNone/>
            </a:pPr>
            <a:endParaRPr lang="en-NZ" sz="2800" dirty="0" smtClean="0">
              <a:latin typeface="Arial" pitchFamily="34" charset="0"/>
              <a:cs typeface="Arial" pitchFamily="34" charset="0"/>
            </a:endParaRPr>
          </a:p>
          <a:p>
            <a:pPr marL="0">
              <a:buNone/>
            </a:pPr>
            <a:r>
              <a:rPr lang="en-NZ" sz="2800" dirty="0" smtClean="0">
                <a:solidFill>
                  <a:schemeClr val="tx2">
                    <a:lumMod val="50000"/>
                  </a:schemeClr>
                </a:solidFill>
                <a:latin typeface="Arial" pitchFamily="34" charset="0"/>
                <a:cs typeface="Arial" pitchFamily="34" charset="0"/>
              </a:rPr>
              <a:t>The materials for each of the workshops will include information about which slides to use for each workshop.</a:t>
            </a:r>
          </a:p>
          <a:p>
            <a:pPr marL="0">
              <a:buNone/>
            </a:pPr>
            <a:endParaRPr lang="en-NZ" sz="600" dirty="0" smtClean="0">
              <a:latin typeface="Arial" pitchFamily="34" charset="0"/>
              <a:cs typeface="Arial" pitchFamily="34" charset="0"/>
            </a:endParaRPr>
          </a:p>
          <a:p>
            <a:pPr marL="0">
              <a:buNone/>
            </a:pPr>
            <a:endParaRPr lang="en-NZ" sz="600" dirty="0">
              <a:latin typeface="Arial" pitchFamily="34" charset="0"/>
              <a:cs typeface="Arial" pitchFamily="34" charset="0"/>
            </a:endParaRPr>
          </a:p>
        </p:txBody>
      </p:sp>
      <p:sp>
        <p:nvSpPr>
          <p:cNvPr id="5" name="TextBox 4"/>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Trainer Slide </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over.PNG"/>
          <p:cNvPicPr>
            <a:picLocks noGrp="1" noChangeAspect="1"/>
          </p:cNvPicPr>
          <p:nvPr>
            <p:ph idx="1"/>
          </p:nvPr>
        </p:nvPicPr>
        <p:blipFill>
          <a:blip r:embed="rId3" cstate="print"/>
          <a:stretch>
            <a:fillRect/>
          </a:stretch>
        </p:blipFill>
        <p:spPr>
          <a:xfrm>
            <a:off x="2339752" y="134472"/>
            <a:ext cx="4320480" cy="5886816"/>
          </a:xfrm>
        </p:spPr>
      </p:pic>
      <p:sp>
        <p:nvSpPr>
          <p:cNvPr id="13" name="TextBox 12"/>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Trainer Slide </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683568" y="1556792"/>
            <a:ext cx="7775575" cy="4248150"/>
          </a:xfrm>
          <a:prstGeom prst="rect">
            <a:avLst/>
          </a:prstGeom>
        </p:spPr>
        <p:txBody>
          <a:bodyPr>
            <a:normAutofit/>
          </a:bodyPr>
          <a:lstStyle/>
          <a:p>
            <a:pPr marL="0" indent="0">
              <a:buNone/>
            </a:pPr>
            <a:r>
              <a:rPr lang="en-NZ" sz="2400" dirty="0" smtClean="0">
                <a:solidFill>
                  <a:schemeClr val="tx2">
                    <a:lumMod val="50000"/>
                  </a:schemeClr>
                </a:solidFill>
                <a:latin typeface="Arial" pitchFamily="34" charset="0"/>
                <a:cs typeface="Arial" pitchFamily="34" charset="0"/>
              </a:rPr>
              <a:t>One of the key aspects of any bullying prevention programme or intervention is gathering data. </a:t>
            </a:r>
          </a:p>
          <a:p>
            <a:pPr marL="0" indent="0">
              <a:buNone/>
            </a:pPr>
            <a:endParaRPr lang="en-NZ" sz="2800" dirty="0" smtClean="0">
              <a:solidFill>
                <a:schemeClr val="tx2">
                  <a:lumMod val="50000"/>
                </a:schemeClr>
              </a:solidFill>
              <a:latin typeface="Arial" pitchFamily="34" charset="0"/>
              <a:cs typeface="Arial" pitchFamily="34" charset="0"/>
            </a:endParaRPr>
          </a:p>
          <a:p>
            <a:pPr marL="0" indent="0">
              <a:buNone/>
            </a:pPr>
            <a:r>
              <a:rPr lang="en-NZ" sz="2400" dirty="0" smtClean="0">
                <a:solidFill>
                  <a:schemeClr val="tx2">
                    <a:lumMod val="50000"/>
                  </a:schemeClr>
                </a:solidFill>
                <a:latin typeface="Arial" pitchFamily="34" charset="0"/>
                <a:cs typeface="Arial" pitchFamily="34" charset="0"/>
              </a:rPr>
              <a:t>This allows schools to gain an understanding of what bullying is occurring, where and when and the frequency of this. </a:t>
            </a:r>
          </a:p>
          <a:p>
            <a:pPr marL="0" indent="0">
              <a:buNone/>
            </a:pPr>
            <a:endParaRPr lang="en-NZ" sz="2400" dirty="0" smtClean="0">
              <a:solidFill>
                <a:schemeClr val="tx2">
                  <a:lumMod val="50000"/>
                </a:schemeClr>
              </a:solidFill>
              <a:latin typeface="Arial" pitchFamily="34" charset="0"/>
              <a:cs typeface="Arial" pitchFamily="34" charset="0"/>
            </a:endParaRPr>
          </a:p>
          <a:p>
            <a:pPr marL="0" indent="0">
              <a:buNone/>
            </a:pPr>
            <a:r>
              <a:rPr lang="en-NZ" sz="2400" dirty="0" smtClean="0">
                <a:solidFill>
                  <a:schemeClr val="tx2">
                    <a:lumMod val="50000"/>
                  </a:schemeClr>
                </a:solidFill>
                <a:latin typeface="Arial" pitchFamily="34" charset="0"/>
                <a:cs typeface="Arial" pitchFamily="34" charset="0"/>
              </a:rPr>
              <a:t>It also allows schools to gather  baseline data to evaluate the impact following teaching and intervention in bullying prevention. </a:t>
            </a:r>
          </a:p>
          <a:p>
            <a:pPr marL="0" indent="0">
              <a:buNone/>
            </a:pPr>
            <a:endParaRPr lang="en-NZ" dirty="0" smtClean="0">
              <a:solidFill>
                <a:schemeClr val="tx2">
                  <a:lumMod val="50000"/>
                </a:schemeClr>
              </a:solidFill>
              <a:latin typeface="Arial" pitchFamily="34" charset="0"/>
              <a:cs typeface="Arial" pitchFamily="34" charset="0"/>
            </a:endParaRPr>
          </a:p>
          <a:p>
            <a:pPr marL="0" indent="0">
              <a:buNone/>
            </a:pPr>
            <a:endParaRPr lang="en-NZ" dirty="0" smtClean="0">
              <a:solidFill>
                <a:schemeClr val="tx2">
                  <a:lumMod val="50000"/>
                </a:schemeClr>
              </a:solidFill>
              <a:latin typeface="Arial" pitchFamily="34" charset="0"/>
              <a:cs typeface="Arial" pitchFamily="34" charset="0"/>
            </a:endParaRPr>
          </a:p>
        </p:txBody>
      </p:sp>
      <p:sp>
        <p:nvSpPr>
          <p:cNvPr id="6" name="TextBox 5"/>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10</a:t>
            </a:r>
            <a:endParaRPr lang="en-NZ" dirty="0">
              <a:solidFill>
                <a:schemeClr val="bg1"/>
              </a:solidFill>
              <a:latin typeface="Arial Rounded MT Bold" pitchFamily="34" charset="0"/>
              <a:cs typeface="Arial" pitchFamily="34" charset="0"/>
            </a:endParaRPr>
          </a:p>
        </p:txBody>
      </p:sp>
      <p:sp>
        <p:nvSpPr>
          <p:cNvPr id="7" name="Title 1"/>
          <p:cNvSpPr txBox="1">
            <a:spLocks/>
          </p:cNvSpPr>
          <p:nvPr/>
        </p:nvSpPr>
        <p:spPr>
          <a:xfrm>
            <a:off x="-180528" y="116632"/>
            <a:ext cx="9612560" cy="11430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NZ" sz="3800" b="0" i="0" u="none" strike="noStrike" kern="1200" cap="none" spc="-100" normalizeH="0" baseline="0" noProof="0" dirty="0" smtClean="0">
                <a:ln>
                  <a:noFill/>
                </a:ln>
                <a:solidFill>
                  <a:schemeClr val="tx2">
                    <a:lumMod val="50000"/>
                  </a:schemeClr>
                </a:solidFill>
                <a:effectLst/>
                <a:uLnTx/>
                <a:uFillTx/>
                <a:latin typeface="Arial Rounded MT Bold" pitchFamily="34" charset="0"/>
                <a:ea typeface="+mj-ea"/>
                <a:cs typeface="+mj-cs"/>
              </a:rPr>
              <a:t>Preventing bullying and data collection</a:t>
            </a:r>
            <a:endParaRPr kumimoji="0" lang="en-NZ" sz="3800" b="0" i="0" u="none" strike="noStrike" kern="1200" cap="none" spc="-100" normalizeH="0" baseline="0" noProof="0" dirty="0">
              <a:ln>
                <a:noFill/>
              </a:ln>
              <a:solidFill>
                <a:schemeClr val="tx2">
                  <a:lumMod val="50000"/>
                </a:schemeClr>
              </a:solidFill>
              <a:effectLst/>
              <a:uLnTx/>
              <a:uFillTx/>
              <a:latin typeface="Arial Rounded MT Bold" pitchFamily="34" charset="0"/>
              <a:ea typeface="+mj-ea"/>
              <a:cs typeface="+mj-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27824" y="3645024"/>
            <a:ext cx="2160000" cy="21600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600" b="1" dirty="0" smtClean="0">
                <a:latin typeface="Arial" pitchFamily="34" charset="0"/>
                <a:cs typeface="Arial" pitchFamily="34" charset="0"/>
              </a:rPr>
              <a:t>Statistical Data ( eg. Behaviour Incidences detentions suspensions </a:t>
            </a:r>
            <a:endParaRPr lang="en-NZ" sz="1600" b="1" dirty="0">
              <a:latin typeface="Arial" pitchFamily="34" charset="0"/>
              <a:cs typeface="Arial" pitchFamily="34" charset="0"/>
            </a:endParaRPr>
          </a:p>
        </p:txBody>
      </p:sp>
      <p:sp>
        <p:nvSpPr>
          <p:cNvPr id="9" name="Oval 8"/>
          <p:cNvSpPr/>
          <p:nvPr/>
        </p:nvSpPr>
        <p:spPr>
          <a:xfrm>
            <a:off x="827824" y="1412776"/>
            <a:ext cx="2160000" cy="21600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600" b="1" dirty="0" smtClean="0">
                <a:latin typeface="Arial" pitchFamily="34" charset="0"/>
                <a:cs typeface="Arial" pitchFamily="34" charset="0"/>
              </a:rPr>
              <a:t>Student and Parent Surveys </a:t>
            </a:r>
            <a:endParaRPr lang="en-NZ" sz="1600" b="1" dirty="0">
              <a:latin typeface="Arial" pitchFamily="34" charset="0"/>
              <a:cs typeface="Arial" pitchFamily="34" charset="0"/>
            </a:endParaRPr>
          </a:p>
        </p:txBody>
      </p:sp>
      <p:sp>
        <p:nvSpPr>
          <p:cNvPr id="10" name="Oval 9"/>
          <p:cNvSpPr/>
          <p:nvPr/>
        </p:nvSpPr>
        <p:spPr>
          <a:xfrm>
            <a:off x="3492120" y="3717032"/>
            <a:ext cx="2160000" cy="216000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600" b="1" dirty="0" smtClean="0">
                <a:latin typeface="Arial" pitchFamily="34" charset="0"/>
                <a:cs typeface="Arial" pitchFamily="34" charset="0"/>
              </a:rPr>
              <a:t>Anecdotal Feedback and observations from staff </a:t>
            </a:r>
            <a:endParaRPr lang="en-NZ" sz="1600" b="1" dirty="0">
              <a:latin typeface="Arial" pitchFamily="34" charset="0"/>
              <a:cs typeface="Arial" pitchFamily="34" charset="0"/>
            </a:endParaRPr>
          </a:p>
        </p:txBody>
      </p:sp>
      <p:sp>
        <p:nvSpPr>
          <p:cNvPr id="11" name="Oval 10"/>
          <p:cNvSpPr/>
          <p:nvPr/>
        </p:nvSpPr>
        <p:spPr>
          <a:xfrm>
            <a:off x="3492120" y="1484784"/>
            <a:ext cx="2160000" cy="2160000"/>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600" b="1" dirty="0" smtClean="0">
                <a:latin typeface="Arial" pitchFamily="34" charset="0"/>
                <a:cs typeface="Arial" pitchFamily="34" charset="0"/>
              </a:rPr>
              <a:t>Focus group interviews with selected students, teachers and staff </a:t>
            </a:r>
            <a:endParaRPr lang="en-NZ" sz="1600" b="1" dirty="0">
              <a:latin typeface="Arial" pitchFamily="34" charset="0"/>
              <a:cs typeface="Arial" pitchFamily="34" charset="0"/>
            </a:endParaRPr>
          </a:p>
        </p:txBody>
      </p:sp>
      <p:sp>
        <p:nvSpPr>
          <p:cNvPr id="12" name="Oval 11"/>
          <p:cNvSpPr/>
          <p:nvPr/>
        </p:nvSpPr>
        <p:spPr>
          <a:xfrm>
            <a:off x="6228424" y="1484784"/>
            <a:ext cx="2160000" cy="2160000"/>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600" b="1" dirty="0" smtClean="0">
                <a:latin typeface="Arial" pitchFamily="34" charset="0"/>
                <a:cs typeface="Arial" pitchFamily="34" charset="0"/>
              </a:rPr>
              <a:t>Student and teacher evaluations of specific components </a:t>
            </a:r>
            <a:r>
              <a:rPr lang="en-NZ" sz="1600" b="1" dirty="0" err="1" smtClean="0">
                <a:latin typeface="Arial" pitchFamily="34" charset="0"/>
                <a:cs typeface="Arial" pitchFamily="34" charset="0"/>
              </a:rPr>
              <a:t>e.g</a:t>
            </a:r>
            <a:r>
              <a:rPr lang="en-NZ" sz="1600" b="1" dirty="0" smtClean="0">
                <a:latin typeface="Arial" pitchFamily="34" charset="0"/>
                <a:cs typeface="Arial" pitchFamily="34" charset="0"/>
              </a:rPr>
              <a:t> Kia Kaha, PBL4 lessons </a:t>
            </a:r>
            <a:endParaRPr lang="en-NZ" sz="1600" b="1" dirty="0">
              <a:latin typeface="Arial" pitchFamily="34" charset="0"/>
              <a:cs typeface="Arial" pitchFamily="34" charset="0"/>
            </a:endParaRPr>
          </a:p>
        </p:txBody>
      </p:sp>
      <p:sp>
        <p:nvSpPr>
          <p:cNvPr id="13" name="Oval 12"/>
          <p:cNvSpPr/>
          <p:nvPr/>
        </p:nvSpPr>
        <p:spPr>
          <a:xfrm>
            <a:off x="6228424" y="3717032"/>
            <a:ext cx="2160000" cy="2160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600" b="1" dirty="0" smtClean="0">
                <a:latin typeface="Arial" pitchFamily="34" charset="0"/>
                <a:cs typeface="Arial" pitchFamily="34" charset="0"/>
              </a:rPr>
              <a:t>Parent feedback about preventing bullying policies,  materials etc. </a:t>
            </a:r>
            <a:endParaRPr lang="en-NZ" sz="1600" b="1" dirty="0">
              <a:latin typeface="Arial" pitchFamily="34" charset="0"/>
              <a:cs typeface="Arial" pitchFamily="34" charset="0"/>
            </a:endParaRPr>
          </a:p>
        </p:txBody>
      </p:sp>
      <p:sp>
        <p:nvSpPr>
          <p:cNvPr id="15" name="TextBox 14"/>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10</a:t>
            </a:r>
            <a:endParaRPr lang="en-NZ" dirty="0">
              <a:solidFill>
                <a:schemeClr val="bg1"/>
              </a:solidFill>
              <a:latin typeface="Arial Rounded MT Bold" pitchFamily="34" charset="0"/>
              <a:cs typeface="Arial" pitchFamily="34" charset="0"/>
            </a:endParaRPr>
          </a:p>
        </p:txBody>
      </p:sp>
      <p:sp>
        <p:nvSpPr>
          <p:cNvPr id="16" name="Title 1"/>
          <p:cNvSpPr txBox="1">
            <a:spLocks/>
          </p:cNvSpPr>
          <p:nvPr/>
        </p:nvSpPr>
        <p:spPr>
          <a:xfrm>
            <a:off x="-180528" y="116632"/>
            <a:ext cx="9612560" cy="11430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NZ" sz="4400" b="0" i="0" u="none" strike="noStrike" kern="1200" cap="none" spc="-100" normalizeH="0" baseline="0" noProof="0" dirty="0" smtClean="0">
                <a:ln>
                  <a:noFill/>
                </a:ln>
                <a:solidFill>
                  <a:schemeClr val="tx2">
                    <a:lumMod val="50000"/>
                  </a:schemeClr>
                </a:solidFill>
                <a:effectLst/>
                <a:uLnTx/>
                <a:uFillTx/>
                <a:latin typeface="Arial Rounded MT Bold" pitchFamily="34" charset="0"/>
                <a:ea typeface="+mj-ea"/>
                <a:cs typeface="+mj-cs"/>
              </a:rPr>
              <a:t>Ways of collecting data</a:t>
            </a:r>
            <a:endParaRPr kumimoji="0" lang="en-NZ" sz="4400" b="0" i="0" u="none" strike="noStrike" kern="1200" cap="none" spc="-100" normalizeH="0" baseline="0" noProof="0" dirty="0">
              <a:ln>
                <a:noFill/>
              </a:ln>
              <a:solidFill>
                <a:schemeClr val="tx2">
                  <a:lumMod val="50000"/>
                </a:schemeClr>
              </a:solidFill>
              <a:effectLst/>
              <a:uLnTx/>
              <a:uFillTx/>
              <a:latin typeface="Arial Rounded MT Bold" pitchFamily="34" charset="0"/>
              <a:ea typeface="+mj-ea"/>
              <a:cs typeface="+mj-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53975"/>
            <a:ext cx="9129713" cy="1143000"/>
          </a:xfrm>
          <a:prstGeom prst="rect">
            <a:avLst/>
          </a:prstGeom>
        </p:spPr>
        <p:txBody>
          <a:bodyPr>
            <a:normAutofit/>
          </a:bodyPr>
          <a:lstStyle/>
          <a:p>
            <a:r>
              <a:rPr lang="en-NZ" sz="4200" dirty="0" smtClean="0">
                <a:solidFill>
                  <a:schemeClr val="tx2">
                    <a:lumMod val="50000"/>
                  </a:schemeClr>
                </a:solidFill>
                <a:latin typeface="Arial Rounded MT Bold" pitchFamily="34" charset="0"/>
              </a:rPr>
              <a:t>The importance of Student Voice </a:t>
            </a:r>
            <a:endParaRPr lang="en-NZ" sz="4200" dirty="0">
              <a:solidFill>
                <a:schemeClr val="tx2">
                  <a:lumMod val="50000"/>
                </a:schemeClr>
              </a:solidFill>
              <a:latin typeface="Arial Rounded MT Bold" pitchFamily="34" charset="0"/>
            </a:endParaRPr>
          </a:p>
        </p:txBody>
      </p:sp>
      <p:sp>
        <p:nvSpPr>
          <p:cNvPr id="14" name="TextBox 13"/>
          <p:cNvSpPr txBox="1"/>
          <p:nvPr/>
        </p:nvSpPr>
        <p:spPr>
          <a:xfrm>
            <a:off x="395536" y="1484784"/>
            <a:ext cx="8280920" cy="4154984"/>
          </a:xfrm>
          <a:prstGeom prst="rect">
            <a:avLst/>
          </a:prstGeom>
          <a:noFill/>
        </p:spPr>
        <p:txBody>
          <a:bodyPr wrap="square" rtlCol="0">
            <a:spAutoFit/>
          </a:bodyPr>
          <a:lstStyle/>
          <a:p>
            <a:r>
              <a:rPr lang="en-NZ" sz="2200" dirty="0" smtClean="0">
                <a:solidFill>
                  <a:schemeClr val="tx2">
                    <a:lumMod val="50000"/>
                  </a:schemeClr>
                </a:solidFill>
                <a:latin typeface="Arial" pitchFamily="34" charset="0"/>
                <a:cs typeface="Arial" pitchFamily="34" charset="0"/>
              </a:rPr>
              <a:t>Most bullying behaviours take without the awareness of adults. </a:t>
            </a:r>
          </a:p>
          <a:p>
            <a:endParaRPr lang="en-NZ" sz="2200" dirty="0" smtClean="0">
              <a:solidFill>
                <a:schemeClr val="tx2">
                  <a:lumMod val="50000"/>
                </a:schemeClr>
              </a:solidFill>
              <a:latin typeface="Arial" pitchFamily="34" charset="0"/>
              <a:cs typeface="Arial" pitchFamily="34" charset="0"/>
            </a:endParaRPr>
          </a:p>
          <a:p>
            <a:r>
              <a:rPr lang="en-NZ" sz="2200" dirty="0" smtClean="0">
                <a:solidFill>
                  <a:schemeClr val="tx2">
                    <a:lumMod val="50000"/>
                  </a:schemeClr>
                </a:solidFill>
                <a:latin typeface="Arial" pitchFamily="34" charset="0"/>
                <a:cs typeface="Arial" pitchFamily="34" charset="0"/>
              </a:rPr>
              <a:t>Student  surveys have therefore been the main way to measure the prevalence of bullying -  they are considered to be the most robust measure of student bullying behaviours.*</a:t>
            </a:r>
          </a:p>
          <a:p>
            <a:endParaRPr lang="en-NZ" sz="2200" dirty="0" smtClean="0">
              <a:solidFill>
                <a:schemeClr val="tx2">
                  <a:lumMod val="50000"/>
                </a:schemeClr>
              </a:solidFill>
              <a:latin typeface="Arial" pitchFamily="34" charset="0"/>
              <a:cs typeface="Arial" pitchFamily="34" charset="0"/>
            </a:endParaRPr>
          </a:p>
          <a:p>
            <a:r>
              <a:rPr lang="en-NZ" sz="2200" dirty="0" smtClean="0">
                <a:solidFill>
                  <a:schemeClr val="tx2">
                    <a:lumMod val="50000"/>
                  </a:schemeClr>
                </a:solidFill>
                <a:latin typeface="Arial" pitchFamily="34" charset="0"/>
                <a:cs typeface="Arial" pitchFamily="34" charset="0"/>
              </a:rPr>
              <a:t>Some schools may choose to develop their own surveys to use. However these may not incorporate up to date definitions and types of bullying, and may not be robust enough way to provide data that can be compared over time. </a:t>
            </a:r>
          </a:p>
          <a:p>
            <a:endParaRPr lang="en-NZ" sz="2200" dirty="0" smtClean="0">
              <a:solidFill>
                <a:schemeClr val="tx2">
                  <a:lumMod val="50000"/>
                </a:schemeClr>
              </a:solidFill>
              <a:latin typeface="Arial" pitchFamily="34" charset="0"/>
              <a:cs typeface="Arial" pitchFamily="34" charset="0"/>
            </a:endParaRPr>
          </a:p>
          <a:p>
            <a:endParaRPr lang="en-NZ" sz="2200" dirty="0" smtClean="0">
              <a:solidFill>
                <a:schemeClr val="tx2">
                  <a:lumMod val="50000"/>
                </a:schemeClr>
              </a:solidFill>
              <a:latin typeface="Arial" pitchFamily="34" charset="0"/>
              <a:cs typeface="Arial" pitchFamily="34" charset="0"/>
            </a:endParaRPr>
          </a:p>
        </p:txBody>
      </p:sp>
      <p:sp>
        <p:nvSpPr>
          <p:cNvPr id="15" name="Rectangle 14"/>
          <p:cNvSpPr/>
          <p:nvPr/>
        </p:nvSpPr>
        <p:spPr>
          <a:xfrm>
            <a:off x="395536" y="5445224"/>
            <a:ext cx="8496944" cy="461665"/>
          </a:xfrm>
          <a:prstGeom prst="rect">
            <a:avLst/>
          </a:prstGeom>
        </p:spPr>
        <p:txBody>
          <a:bodyPr wrap="square">
            <a:spAutoFit/>
          </a:bodyPr>
          <a:lstStyle/>
          <a:p>
            <a:r>
              <a:rPr lang="en-US" sz="1200" dirty="0" smtClean="0">
                <a:latin typeface="Arial" pitchFamily="34" charset="0"/>
                <a:cs typeface="Arial" pitchFamily="34" charset="0"/>
              </a:rPr>
              <a:t>*Cornell, D., &amp; </a:t>
            </a:r>
            <a:r>
              <a:rPr lang="en-US" sz="1200" dirty="0" err="1" smtClean="0">
                <a:latin typeface="Arial" pitchFamily="34" charset="0"/>
                <a:cs typeface="Arial" pitchFamily="34" charset="0"/>
              </a:rPr>
              <a:t>Bandyopadhyay</a:t>
            </a:r>
            <a:r>
              <a:rPr lang="en-US" sz="1200" dirty="0" smtClean="0">
                <a:latin typeface="Arial" pitchFamily="34" charset="0"/>
                <a:cs typeface="Arial" pitchFamily="34" charset="0"/>
              </a:rPr>
              <a:t>, S. (2010). The assessment of bullying. In S. </a:t>
            </a:r>
            <a:r>
              <a:rPr lang="en-US" sz="1200" dirty="0" err="1" smtClean="0">
                <a:latin typeface="Arial" pitchFamily="34" charset="0"/>
                <a:cs typeface="Arial" pitchFamily="34" charset="0"/>
              </a:rPr>
              <a:t>Jimerson</a:t>
            </a:r>
            <a:r>
              <a:rPr lang="en-US" sz="1200" dirty="0" smtClean="0">
                <a:latin typeface="Arial" pitchFamily="34" charset="0"/>
                <a:cs typeface="Arial" pitchFamily="34" charset="0"/>
              </a:rPr>
              <a:t>, S. </a:t>
            </a:r>
            <a:r>
              <a:rPr lang="en-US" sz="1200" dirty="0" err="1" smtClean="0">
                <a:latin typeface="Arial" pitchFamily="34" charset="0"/>
                <a:cs typeface="Arial" pitchFamily="34" charset="0"/>
              </a:rPr>
              <a:t>Swearer</a:t>
            </a:r>
            <a:r>
              <a:rPr lang="en-US" sz="1200" dirty="0" smtClean="0">
                <a:latin typeface="Arial" pitchFamily="34" charset="0"/>
                <a:cs typeface="Arial" pitchFamily="34" charset="0"/>
              </a:rPr>
              <a:t>, &amp; D. </a:t>
            </a:r>
            <a:r>
              <a:rPr lang="en-US" sz="1200" dirty="0" err="1" smtClean="0">
                <a:latin typeface="Arial" pitchFamily="34" charset="0"/>
                <a:cs typeface="Arial" pitchFamily="34" charset="0"/>
              </a:rPr>
              <a:t>Espelage</a:t>
            </a:r>
            <a:r>
              <a:rPr lang="en-US" sz="1200" dirty="0" smtClean="0">
                <a:latin typeface="Arial" pitchFamily="34" charset="0"/>
                <a:cs typeface="Arial" pitchFamily="34" charset="0"/>
              </a:rPr>
              <a:t> (Eds.), Handbook of bullying in schools: An international perspective (pp. 265–276). New York: </a:t>
            </a:r>
            <a:r>
              <a:rPr lang="en-US" sz="1200" dirty="0" err="1" smtClean="0">
                <a:latin typeface="Arial" pitchFamily="34" charset="0"/>
                <a:cs typeface="Arial" pitchFamily="34" charset="0"/>
              </a:rPr>
              <a:t>Routledge</a:t>
            </a:r>
            <a:r>
              <a:rPr lang="en-US" sz="1200" dirty="0" smtClean="0">
                <a:latin typeface="Arial" pitchFamily="34" charset="0"/>
                <a:cs typeface="Arial" pitchFamily="34" charset="0"/>
              </a:rPr>
              <a:t>.</a:t>
            </a:r>
            <a:endParaRPr lang="en-NZ" sz="1200" dirty="0">
              <a:latin typeface="Arial" pitchFamily="34" charset="0"/>
              <a:cs typeface="Arial" pitchFamily="34" charset="0"/>
            </a:endParaRPr>
          </a:p>
        </p:txBody>
      </p:sp>
      <p:sp>
        <p:nvSpPr>
          <p:cNvPr id="7" name="TextBox 6"/>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10</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53975"/>
            <a:ext cx="9129713" cy="1143000"/>
          </a:xfrm>
          <a:prstGeom prst="rect">
            <a:avLst/>
          </a:prstGeom>
        </p:spPr>
        <p:txBody>
          <a:bodyPr>
            <a:normAutofit/>
          </a:bodyPr>
          <a:lstStyle/>
          <a:p>
            <a:r>
              <a:rPr lang="en-NZ" sz="4200" dirty="0" smtClean="0">
                <a:solidFill>
                  <a:schemeClr val="tx2">
                    <a:lumMod val="50000"/>
                  </a:schemeClr>
                </a:solidFill>
                <a:latin typeface="Arial Rounded MT Bold" pitchFamily="34" charset="0"/>
              </a:rPr>
              <a:t>The importance of Student Voice </a:t>
            </a:r>
            <a:endParaRPr lang="en-NZ" sz="4200" dirty="0">
              <a:solidFill>
                <a:schemeClr val="tx2">
                  <a:lumMod val="50000"/>
                </a:schemeClr>
              </a:solidFill>
              <a:latin typeface="Arial Rounded MT Bold" pitchFamily="34" charset="0"/>
            </a:endParaRPr>
          </a:p>
        </p:txBody>
      </p:sp>
      <p:sp>
        <p:nvSpPr>
          <p:cNvPr id="14" name="TextBox 13"/>
          <p:cNvSpPr txBox="1"/>
          <p:nvPr/>
        </p:nvSpPr>
        <p:spPr>
          <a:xfrm>
            <a:off x="395536" y="1484784"/>
            <a:ext cx="8280920" cy="3847207"/>
          </a:xfrm>
          <a:prstGeom prst="rect">
            <a:avLst/>
          </a:prstGeom>
          <a:noFill/>
        </p:spPr>
        <p:txBody>
          <a:bodyPr wrap="square" rtlCol="0">
            <a:spAutoFit/>
          </a:bodyPr>
          <a:lstStyle/>
          <a:p>
            <a:r>
              <a:rPr lang="en-NZ" sz="2800" b="1" dirty="0" smtClean="0">
                <a:solidFill>
                  <a:schemeClr val="tx2">
                    <a:lumMod val="50000"/>
                  </a:schemeClr>
                </a:solidFill>
                <a:latin typeface="Arial" pitchFamily="34" charset="0"/>
                <a:cs typeface="Arial" pitchFamily="34" charset="0"/>
              </a:rPr>
              <a:t>When should student surveys be carried out? </a:t>
            </a:r>
          </a:p>
          <a:p>
            <a:endParaRPr lang="en-NZ" sz="2400" dirty="0" smtClean="0">
              <a:solidFill>
                <a:schemeClr val="tx2">
                  <a:lumMod val="50000"/>
                </a:schemeClr>
              </a:solidFill>
              <a:latin typeface="Arial" pitchFamily="34" charset="0"/>
              <a:cs typeface="Arial" pitchFamily="34" charset="0"/>
            </a:endParaRPr>
          </a:p>
          <a:p>
            <a:pPr marL="342000" indent="-342000">
              <a:buFont typeface="Arial" pitchFamily="34" charset="0"/>
              <a:buChar char="•"/>
            </a:pPr>
            <a:r>
              <a:rPr lang="en-NZ" sz="2400" dirty="0" smtClean="0">
                <a:solidFill>
                  <a:schemeClr val="tx2">
                    <a:lumMod val="50000"/>
                  </a:schemeClr>
                </a:solidFill>
                <a:latin typeface="Arial" pitchFamily="34" charset="0"/>
                <a:cs typeface="Arial" pitchFamily="34" charset="0"/>
              </a:rPr>
              <a:t>Student surveys measuring experiences of bullying in school should be carried out annually. </a:t>
            </a:r>
          </a:p>
          <a:p>
            <a:pPr marL="342000" indent="-342000">
              <a:buFont typeface="Arial" pitchFamily="34" charset="0"/>
              <a:buChar char="•"/>
            </a:pPr>
            <a:r>
              <a:rPr lang="en-NZ" sz="2400" dirty="0" smtClean="0">
                <a:solidFill>
                  <a:schemeClr val="tx2">
                    <a:lumMod val="50000"/>
                  </a:schemeClr>
                </a:solidFill>
                <a:latin typeface="Arial" pitchFamily="34" charset="0"/>
                <a:cs typeface="Arial" pitchFamily="34" charset="0"/>
              </a:rPr>
              <a:t>Ideally at the same time of year to provide a comparable time period. </a:t>
            </a:r>
          </a:p>
          <a:p>
            <a:pPr marL="342000" indent="-342000">
              <a:buFont typeface="Arial" pitchFamily="34" charset="0"/>
              <a:buChar char="•"/>
            </a:pPr>
            <a:r>
              <a:rPr lang="en-NZ" sz="2400" dirty="0" smtClean="0">
                <a:solidFill>
                  <a:schemeClr val="tx2">
                    <a:lumMod val="50000"/>
                  </a:schemeClr>
                </a:solidFill>
                <a:latin typeface="Arial" pitchFamily="34" charset="0"/>
                <a:cs typeface="Arial" pitchFamily="34" charset="0"/>
              </a:rPr>
              <a:t>Best time to carry out the survey is after peer groups have formed – in NZ, Term 2 rather than Term 1. </a:t>
            </a:r>
          </a:p>
          <a:p>
            <a:pPr marL="342000" indent="-342000">
              <a:buFont typeface="Arial" pitchFamily="34" charset="0"/>
              <a:buChar char="•"/>
            </a:pPr>
            <a:r>
              <a:rPr lang="en-NZ" sz="2400" dirty="0" smtClean="0">
                <a:solidFill>
                  <a:schemeClr val="tx2">
                    <a:lumMod val="50000"/>
                  </a:schemeClr>
                </a:solidFill>
                <a:latin typeface="Arial" pitchFamily="34" charset="0"/>
                <a:cs typeface="Arial" pitchFamily="34" charset="0"/>
              </a:rPr>
              <a:t>Other data such as behaviour incident reports can be collected and analysed more frequently. </a:t>
            </a:r>
          </a:p>
        </p:txBody>
      </p:sp>
      <p:sp>
        <p:nvSpPr>
          <p:cNvPr id="7" name="TextBox 6"/>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10</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1592</TotalTime>
  <Words>494</Words>
  <Application>Microsoft Office PowerPoint</Application>
  <PresentationFormat>On-screen Show (4:3)</PresentationFormat>
  <Paragraphs>43</Paragraphs>
  <Slides>7</Slides>
  <Notes>3</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Bullying Prevention Workshops   Implementing the Bullying Prevention Guidance </vt:lpstr>
      <vt:lpstr>Workshops overview  </vt:lpstr>
      <vt:lpstr>Slide 3</vt:lpstr>
      <vt:lpstr>Slide 4</vt:lpstr>
      <vt:lpstr>Slide 5</vt:lpstr>
      <vt:lpstr>The importance of Student Voice </vt:lpstr>
      <vt:lpstr>The importance of Student Voice </vt:lpstr>
    </vt:vector>
  </TitlesOfParts>
  <Company>Ministry of Education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Bullying Prevention Workshops</dc:title>
  <dc:creator>Karen Harris</dc:creator>
  <cp:lastModifiedBy>Claire John</cp:lastModifiedBy>
  <cp:revision>165</cp:revision>
  <dcterms:created xsi:type="dcterms:W3CDTF">2017-01-09T20:09:54Z</dcterms:created>
  <dcterms:modified xsi:type="dcterms:W3CDTF">2017-05-17T00:46:03Z</dcterms:modified>
</cp:coreProperties>
</file>