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1"/>
  </p:notesMasterIdLst>
  <p:sldIdLst>
    <p:sldId id="292" r:id="rId2"/>
    <p:sldId id="293" r:id="rId3"/>
    <p:sldId id="294" r:id="rId4"/>
    <p:sldId id="284" r:id="rId5"/>
    <p:sldId id="318" r:id="rId6"/>
    <p:sldId id="319" r:id="rId7"/>
    <p:sldId id="320" r:id="rId8"/>
    <p:sldId id="321" r:id="rId9"/>
    <p:sldId id="32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728" autoAdjust="0"/>
  </p:normalViewPr>
  <p:slideViewPr>
    <p:cSldViewPr>
      <p:cViewPr varScale="1">
        <p:scale>
          <a:sx n="72" d="100"/>
          <a:sy n="72" d="100"/>
        </p:scale>
        <p:origin x="-14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8A2E54-CF39-4BFA-828F-42DA4A78D346}" type="datetimeFigureOut">
              <a:rPr lang="en-NZ" smtClean="0"/>
              <a:pPr/>
              <a:t>17/05/2017</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F04D8A-BA5F-4943-B97A-80762BBBA09B}" type="slidenum">
              <a:rPr lang="en-NZ" smtClean="0"/>
              <a:pPr/>
              <a:t>‹#›</a:t>
            </a:fld>
            <a:endParaRPr lang="en-N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The aim of this presentation</a:t>
            </a:r>
            <a:r>
              <a:rPr lang="en-NZ" sz="1800" baseline="0" dirty="0" smtClean="0"/>
              <a:t> is to give schools an overview of the bullying and prevention guidance and allow them to work in the PB4L team to discuss some specific areas of the guidance. In particular they will be asked to focus on how this work can relate to their current PB4L framework and what are the next steps for their school in terms of bullying prevention.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1</a:t>
            </a:fld>
            <a:endParaRPr lang="en-N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2</a:t>
            </a:fld>
            <a:endParaRPr lang="en-N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800" dirty="0" smtClean="0"/>
              <a:t>Reminder of the guide that we are looking</a:t>
            </a:r>
            <a:r>
              <a:rPr lang="en-NZ" sz="1800" baseline="0" dirty="0" smtClean="0"/>
              <a:t> at today – Schools will have been asked in advance to bring along their copies. </a:t>
            </a:r>
            <a:endParaRPr lang="en-NZ" sz="1800" dirty="0"/>
          </a:p>
        </p:txBody>
      </p:sp>
      <p:sp>
        <p:nvSpPr>
          <p:cNvPr id="4" name="Slide Number Placeholder 3"/>
          <p:cNvSpPr>
            <a:spLocks noGrp="1"/>
          </p:cNvSpPr>
          <p:nvPr>
            <p:ph type="sldNum" sz="quarter" idx="10"/>
          </p:nvPr>
        </p:nvSpPr>
        <p:spPr/>
        <p:txBody>
          <a:bodyPr/>
          <a:lstStyle/>
          <a:p>
            <a:fld id="{C194B1E4-150A-49C2-B75F-B349E632C3EA}" type="slidenum">
              <a:rPr lang="en-NZ" smtClean="0"/>
              <a:pPr/>
              <a:t>3</a:t>
            </a:fld>
            <a:endParaRPr lang="en-N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l">
              <a:defRPr/>
            </a:lvl1pPr>
          </a:lstStyle>
          <a:p>
            <a:r>
              <a:rPr lang="en-US" dirty="0" smtClean="0"/>
              <a:t>Click to edit Master title style</a:t>
            </a:r>
            <a:endParaRPr lang="en-NZ" dirty="0"/>
          </a:p>
        </p:txBody>
      </p:sp>
      <p:grpSp>
        <p:nvGrpSpPr>
          <p:cNvPr id="3" name="Group 2"/>
          <p:cNvGrpSpPr/>
          <p:nvPr userDrawn="1"/>
        </p:nvGrpSpPr>
        <p:grpSpPr>
          <a:xfrm>
            <a:off x="0" y="6039146"/>
            <a:ext cx="9144000" cy="990254"/>
            <a:chOff x="0" y="6039146"/>
            <a:chExt cx="9144000" cy="990254"/>
          </a:xfrm>
        </p:grpSpPr>
        <p:sp>
          <p:nvSpPr>
            <p:cNvPr id="4"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5"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6"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7"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8"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9" name="Picture 8" descr="J:\X-Strategy\Bullying (up to 8 Sep 2014 only, then Filenet 19-6-3)\bullying prevention\comms and media\Bully-Free Week 2017\Logo\Bullying-free_NZ_NoDate_Reversed.png"/>
            <p:cNvPicPr/>
            <p:nvPr userDrawn="1"/>
          </p:nvPicPr>
          <p:blipFill>
            <a:blip r:embed="rId2" cstate="print"/>
            <a:srcRect/>
            <a:stretch>
              <a:fillRect/>
            </a:stretch>
          </p:blipFill>
          <p:spPr bwMode="auto">
            <a:xfrm>
              <a:off x="6588224" y="6093296"/>
              <a:ext cx="1944216" cy="764704"/>
            </a:xfrm>
            <a:prstGeom prst="rect">
              <a:avLst/>
            </a:prstGeom>
            <a:noFill/>
            <a:ln w="9525">
              <a:noFill/>
              <a:miter lim="800000"/>
              <a:headEnd/>
              <a:tailEnd/>
            </a:ln>
          </p:spPr>
        </p:pic>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043405-40EE-4332-8D8F-70F6186EB46F}"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6D43B49-EC11-40DA-B92B-C68B94D081D7}"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NZ"/>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NZ"/>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NZ"/>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NZ"/>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8D129BD-86C5-48C6-99E2-4B1E9E48EDCB}" type="datetimeFigureOut">
              <a:rPr lang="en-NZ" smtClean="0"/>
              <a:pPr/>
              <a:t>17/05/2017</a:t>
            </a:fld>
            <a:endParaRPr lang="en-NZ"/>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NZ"/>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BD97DE9-C4C6-4DB3-AB50-60E8A6D41D58}"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grpSp>
        <p:nvGrpSpPr>
          <p:cNvPr id="7" name="Group 6"/>
          <p:cNvGrpSpPr/>
          <p:nvPr userDrawn="1"/>
        </p:nvGrpSpPr>
        <p:grpSpPr>
          <a:xfrm>
            <a:off x="0" y="6039146"/>
            <a:ext cx="9144000" cy="990254"/>
            <a:chOff x="0" y="6039146"/>
            <a:chExt cx="9144000" cy="990254"/>
          </a:xfrm>
        </p:grpSpPr>
        <p:sp>
          <p:nvSpPr>
            <p:cNvPr id="8" name="Rectangle 3"/>
            <p:cNvSpPr>
              <a:spLocks noChangeArrowheads="1"/>
            </p:cNvSpPr>
            <p:nvPr/>
          </p:nvSpPr>
          <p:spPr bwMode="auto">
            <a:xfrm>
              <a:off x="0" y="6093296"/>
              <a:ext cx="9144000" cy="936104"/>
            </a:xfrm>
            <a:prstGeom prst="rect">
              <a:avLst/>
            </a:prstGeom>
            <a:solidFill>
              <a:srgbClr val="003044"/>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9" name="Rectangle 4"/>
            <p:cNvSpPr>
              <a:spLocks noChangeArrowheads="1"/>
            </p:cNvSpPr>
            <p:nvPr/>
          </p:nvSpPr>
          <p:spPr bwMode="auto">
            <a:xfrm>
              <a:off x="1" y="6040800"/>
              <a:ext cx="5580111" cy="64800"/>
            </a:xfrm>
            <a:prstGeom prst="rect">
              <a:avLst/>
            </a:prstGeom>
            <a:solidFill>
              <a:srgbClr val="FBAE1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0" name="Rectangle 5"/>
            <p:cNvSpPr>
              <a:spLocks noChangeArrowheads="1"/>
            </p:cNvSpPr>
            <p:nvPr/>
          </p:nvSpPr>
          <p:spPr bwMode="auto">
            <a:xfrm>
              <a:off x="8387653" y="6039146"/>
              <a:ext cx="756347" cy="64800"/>
            </a:xfrm>
            <a:prstGeom prst="rect">
              <a:avLst/>
            </a:prstGeom>
            <a:solidFill>
              <a:srgbClr val="019AA6"/>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1" name="Rectangle 6"/>
            <p:cNvSpPr>
              <a:spLocks noChangeArrowheads="1"/>
            </p:cNvSpPr>
            <p:nvPr/>
          </p:nvSpPr>
          <p:spPr bwMode="auto">
            <a:xfrm>
              <a:off x="6661003" y="6039146"/>
              <a:ext cx="1727421" cy="64800"/>
            </a:xfrm>
            <a:prstGeom prst="rect">
              <a:avLst/>
            </a:prstGeom>
            <a:solidFill>
              <a:srgbClr val="82C56A"/>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sp>
          <p:nvSpPr>
            <p:cNvPr id="12" name="Rectangle 7"/>
            <p:cNvSpPr>
              <a:spLocks noChangeArrowheads="1"/>
            </p:cNvSpPr>
            <p:nvPr/>
          </p:nvSpPr>
          <p:spPr bwMode="auto">
            <a:xfrm>
              <a:off x="5580112" y="6040800"/>
              <a:ext cx="1122118" cy="64800"/>
            </a:xfrm>
            <a:prstGeom prst="rect">
              <a:avLst/>
            </a:prstGeom>
            <a:solidFill>
              <a:srgbClr val="00AE61"/>
            </a:solidFill>
            <a:ln w="9525">
              <a:noFill/>
              <a:miter lim="800000"/>
              <a:headEnd/>
              <a:tailEnd/>
            </a:ln>
          </p:spPr>
          <p:txBody>
            <a:bodyPr vert="horz" wrap="square" lIns="91440" tIns="45720" rIns="91440" bIns="45720" numCol="1" anchor="t" anchorCtr="0" compatLnSpc="1">
              <a:prstTxWarp prst="textNoShape">
                <a:avLst/>
              </a:prstTxWarp>
            </a:bodyPr>
            <a:lstStyle/>
            <a:p>
              <a:endParaRPr lang="en-NZ"/>
            </a:p>
          </p:txBody>
        </p:sp>
        <p:pic>
          <p:nvPicPr>
            <p:cNvPr id="13" name="Picture 12" descr="J:\X-Strategy\Bullying (up to 8 Sep 2014 only, then Filenet 19-6-3)\bullying prevention\comms and media\Bully-Free Week 2017\Logo\Bullying-free_NZ_NoDate_Reversed.png"/>
            <p:cNvPicPr/>
            <p:nvPr userDrawn="1"/>
          </p:nvPicPr>
          <p:blipFill>
            <a:blip r:embed="rId15" cstate="print"/>
            <a:srcRect/>
            <a:stretch>
              <a:fillRect/>
            </a:stretch>
          </p:blipFill>
          <p:spPr bwMode="auto">
            <a:xfrm>
              <a:off x="6588224" y="6093296"/>
              <a:ext cx="1944216" cy="764704"/>
            </a:xfrm>
            <a:prstGeom prst="rect">
              <a:avLst/>
            </a:prstGeom>
            <a:noFill/>
            <a:ln w="9525">
              <a:noFill/>
              <a:miter lim="800000"/>
              <a:headEnd/>
              <a:tailEnd/>
            </a:ln>
          </p:spPr>
        </p:pic>
      </p:grpSp>
      <p:grpSp>
        <p:nvGrpSpPr>
          <p:cNvPr id="14" name="Group 8"/>
          <p:cNvGrpSpPr>
            <a:grpSpLocks/>
          </p:cNvGrpSpPr>
          <p:nvPr userDrawn="1"/>
        </p:nvGrpSpPr>
        <p:grpSpPr bwMode="auto">
          <a:xfrm>
            <a:off x="-36512" y="1052736"/>
            <a:ext cx="9361040" cy="360586"/>
            <a:chOff x="-5" y="377"/>
            <a:chExt cx="11939" cy="375"/>
          </a:xfrm>
        </p:grpSpPr>
        <p:cxnSp>
          <p:nvCxnSpPr>
            <p:cNvPr id="15" name="AutoShape 9"/>
            <p:cNvCxnSpPr>
              <a:cxnSpLocks noChangeShapeType="1"/>
            </p:cNvCxnSpPr>
            <p:nvPr/>
          </p:nvCxnSpPr>
          <p:spPr bwMode="auto">
            <a:xfrm>
              <a:off x="1" y="541"/>
              <a:ext cx="11933" cy="0"/>
            </a:xfrm>
            <a:prstGeom prst="straightConnector1">
              <a:avLst/>
            </a:prstGeom>
            <a:noFill/>
            <a:ln w="28575">
              <a:solidFill>
                <a:srgbClr val="FBAE16"/>
              </a:solidFill>
              <a:round/>
              <a:headEnd/>
              <a:tailEnd/>
            </a:ln>
          </p:spPr>
        </p:cxnSp>
        <p:cxnSp>
          <p:nvCxnSpPr>
            <p:cNvPr id="16" name="AutoShape 10"/>
            <p:cNvCxnSpPr>
              <a:cxnSpLocks noChangeShapeType="1"/>
            </p:cNvCxnSpPr>
            <p:nvPr/>
          </p:nvCxnSpPr>
          <p:spPr bwMode="auto">
            <a:xfrm>
              <a:off x="-5" y="377"/>
              <a:ext cx="11933" cy="375"/>
            </a:xfrm>
            <a:prstGeom prst="straightConnector1">
              <a:avLst/>
            </a:prstGeom>
            <a:noFill/>
            <a:ln w="28575">
              <a:solidFill>
                <a:srgbClr val="019AA6"/>
              </a:solidFill>
              <a:round/>
              <a:headEnd/>
              <a:tailEnd/>
            </a:ln>
          </p:spPr>
        </p:cxnSp>
        <p:cxnSp>
          <p:nvCxnSpPr>
            <p:cNvPr id="17" name="AutoShape 11"/>
            <p:cNvCxnSpPr>
              <a:cxnSpLocks noChangeShapeType="1"/>
            </p:cNvCxnSpPr>
            <p:nvPr/>
          </p:nvCxnSpPr>
          <p:spPr bwMode="auto">
            <a:xfrm flipV="1">
              <a:off x="4" y="413"/>
              <a:ext cx="11901" cy="266"/>
            </a:xfrm>
            <a:prstGeom prst="straightConnector1">
              <a:avLst/>
            </a:prstGeom>
            <a:noFill/>
            <a:ln w="28575">
              <a:solidFill>
                <a:srgbClr val="82C56A"/>
              </a:solidFill>
              <a:round/>
              <a:headEnd/>
              <a:tailEnd/>
            </a:ln>
          </p:spPr>
        </p:cxnSp>
      </p:gr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9"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www.bullyingfreenz.co.n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1014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ctrTitle"/>
          </p:nvPr>
        </p:nvSpPr>
        <p:spPr>
          <a:xfrm>
            <a:off x="760040" y="2778497"/>
            <a:ext cx="7772400" cy="4178895"/>
          </a:xfrm>
        </p:spPr>
        <p:txBody>
          <a:bodyPr>
            <a:normAutofit/>
          </a:bodyPr>
          <a:lstStyle/>
          <a:p>
            <a:pPr algn="ctr"/>
            <a:r>
              <a:rPr lang="en-NZ" sz="4400" dirty="0" smtClean="0">
                <a:solidFill>
                  <a:schemeClr val="bg1"/>
                </a:solidFill>
                <a:latin typeface="Arial Rounded MT Bold" pitchFamily="34" charset="0"/>
              </a:rPr>
              <a:t>Bullying Prevention</a:t>
            </a:r>
            <a:br>
              <a:rPr lang="en-NZ" sz="4400" dirty="0" smtClean="0">
                <a:solidFill>
                  <a:schemeClr val="bg1"/>
                </a:solidFill>
                <a:latin typeface="Arial Rounded MT Bold" pitchFamily="34" charset="0"/>
              </a:rPr>
            </a:br>
            <a:r>
              <a:rPr lang="en-NZ" sz="4400" dirty="0" smtClean="0">
                <a:solidFill>
                  <a:schemeClr val="bg1"/>
                </a:solidFill>
                <a:latin typeface="Arial Rounded MT Bold" pitchFamily="34" charset="0"/>
              </a:rPr>
              <a:t>Workshops </a:t>
            </a:r>
            <a:r>
              <a:rPr lang="en-NZ" dirty="0" smtClean="0">
                <a:solidFill>
                  <a:schemeClr val="bg1"/>
                </a:solidFill>
                <a:latin typeface="Arial Rounded MT Bold" pitchFamily="34" charset="0"/>
              </a:rPr>
              <a:t/>
            </a:r>
            <a:br>
              <a:rPr lang="en-NZ" dirty="0" smtClean="0">
                <a:solidFill>
                  <a:schemeClr val="bg1"/>
                </a:solidFill>
                <a:latin typeface="Arial Rounded MT Bold" pitchFamily="34" charset="0"/>
              </a:rPr>
            </a:br>
            <a:r>
              <a:rPr lang="en-NZ" sz="1600" dirty="0" smtClean="0">
                <a:solidFill>
                  <a:schemeClr val="bg1"/>
                </a:solidFill>
                <a:latin typeface="Arial Rounded MT Bold" pitchFamily="34" charset="0"/>
              </a:rPr>
              <a:t/>
            </a:r>
            <a:br>
              <a:rPr lang="en-NZ" sz="1600" dirty="0" smtClean="0">
                <a:solidFill>
                  <a:schemeClr val="bg1"/>
                </a:solidFill>
                <a:latin typeface="Arial Rounded MT Bold" pitchFamily="34" charset="0"/>
              </a:rPr>
            </a:br>
            <a:r>
              <a:rPr lang="en-NZ" sz="3600" dirty="0" smtClean="0">
                <a:solidFill>
                  <a:srgbClr val="FFC000"/>
                </a:solidFill>
                <a:latin typeface="Arial Rounded MT Bold" pitchFamily="34" charset="0"/>
              </a:rPr>
              <a:t>Implementing </a:t>
            </a:r>
            <a:r>
              <a:rPr lang="en-NZ" sz="3600" dirty="0">
                <a:solidFill>
                  <a:srgbClr val="FFC000"/>
                </a:solidFill>
                <a:latin typeface="Arial Rounded MT Bold" pitchFamily="34" charset="0"/>
              </a:rPr>
              <a:t>the Bullying Prevention Guidance </a:t>
            </a:r>
            <a:endParaRPr lang="en-NZ" dirty="0">
              <a:solidFill>
                <a:schemeClr val="bg1"/>
              </a:solidFill>
              <a:latin typeface="Arial Rounded MT Bold" pitchFamily="34" charset="0"/>
            </a:endParaRPr>
          </a:p>
        </p:txBody>
      </p:sp>
      <p:pic>
        <p:nvPicPr>
          <p:cNvPr id="6" name="Picture 5" descr="J:\X-Strategy\Bullying (up to 8 Sep 2014 only, then Filenet 19-6-3)\bullying prevention\comms and media\Bully-Free Week 2017\Logo\Bullying-free_NZ_NoDate_Reversed.png"/>
          <p:cNvPicPr/>
          <p:nvPr/>
        </p:nvPicPr>
        <p:blipFill>
          <a:blip r:embed="rId3" cstate="print"/>
          <a:srcRect/>
          <a:stretch>
            <a:fillRect/>
          </a:stretch>
        </p:blipFill>
        <p:spPr bwMode="auto">
          <a:xfrm>
            <a:off x="1515981" y="692696"/>
            <a:ext cx="6152363" cy="2304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3752"/>
            <a:ext cx="8496944" cy="1143000"/>
          </a:xfrm>
        </p:spPr>
        <p:txBody>
          <a:bodyPr/>
          <a:lstStyle/>
          <a:p>
            <a:r>
              <a:rPr lang="en-NZ" dirty="0" smtClean="0">
                <a:solidFill>
                  <a:schemeClr val="tx2">
                    <a:lumMod val="50000"/>
                  </a:schemeClr>
                </a:solidFill>
                <a:latin typeface="Arial Rounded MT Bold" pitchFamily="34" charset="0"/>
              </a:rPr>
              <a:t>Workshops overview 	</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1"/>
          </p:nvPr>
        </p:nvSpPr>
        <p:spPr>
          <a:xfrm>
            <a:off x="467544" y="1656184"/>
            <a:ext cx="8172400" cy="3933056"/>
          </a:xfrm>
        </p:spPr>
        <p:txBody>
          <a:bodyPr>
            <a:normAutofit/>
          </a:bodyPr>
          <a:lstStyle/>
          <a:p>
            <a:pPr marL="0">
              <a:buNone/>
            </a:pPr>
            <a:r>
              <a:rPr lang="en-NZ" sz="2800" dirty="0" smtClean="0">
                <a:solidFill>
                  <a:schemeClr val="tx2">
                    <a:lumMod val="50000"/>
                  </a:schemeClr>
                </a:solidFill>
                <a:latin typeface="Arial" pitchFamily="34" charset="0"/>
                <a:cs typeface="Arial" pitchFamily="34" charset="0"/>
              </a:rPr>
              <a:t>The following slides are designed to support the delivery of professional development activities for schools through the 10 Bullying Prevention Workshops available on </a:t>
            </a:r>
            <a:r>
              <a:rPr lang="en-NZ" sz="2800" dirty="0" smtClean="0">
                <a:latin typeface="Arial" pitchFamily="34" charset="0"/>
                <a:cs typeface="Arial" pitchFamily="34" charset="0"/>
                <a:hlinkClick r:id="rId3"/>
              </a:rPr>
              <a:t>www.bullyingfreeNZ.co.nz</a:t>
            </a:r>
            <a:endParaRPr lang="en-NZ" sz="2800" dirty="0" smtClean="0">
              <a:latin typeface="Arial" pitchFamily="34" charset="0"/>
              <a:cs typeface="Arial" pitchFamily="34" charset="0"/>
            </a:endParaRPr>
          </a:p>
          <a:p>
            <a:pPr marL="0">
              <a:buNone/>
            </a:pPr>
            <a:endParaRPr lang="en-NZ" sz="2800" dirty="0" smtClean="0">
              <a:latin typeface="Arial" pitchFamily="34" charset="0"/>
              <a:cs typeface="Arial" pitchFamily="34" charset="0"/>
            </a:endParaRPr>
          </a:p>
          <a:p>
            <a:pPr marL="0">
              <a:buNone/>
            </a:pPr>
            <a:r>
              <a:rPr lang="en-NZ" sz="2800" dirty="0" smtClean="0">
                <a:solidFill>
                  <a:schemeClr val="tx2">
                    <a:lumMod val="50000"/>
                  </a:schemeClr>
                </a:solidFill>
                <a:latin typeface="Arial" pitchFamily="34" charset="0"/>
                <a:cs typeface="Arial" pitchFamily="34" charset="0"/>
              </a:rPr>
              <a:t>The materials for each of the workshops will include information about which slides to use for each workshop.</a:t>
            </a:r>
          </a:p>
          <a:p>
            <a:pPr marL="0">
              <a:buNone/>
            </a:pPr>
            <a:endParaRPr lang="en-NZ" sz="600" dirty="0" smtClean="0">
              <a:latin typeface="Arial" pitchFamily="34" charset="0"/>
              <a:cs typeface="Arial" pitchFamily="34" charset="0"/>
            </a:endParaRPr>
          </a:p>
          <a:p>
            <a:pPr marL="0">
              <a:buNone/>
            </a:pPr>
            <a:endParaRPr lang="en-NZ" sz="600" dirty="0">
              <a:latin typeface="Arial" pitchFamily="34" charset="0"/>
              <a:cs typeface="Arial" pitchFamily="34" charset="0"/>
            </a:endParaRPr>
          </a:p>
        </p:txBody>
      </p:sp>
      <p:sp>
        <p:nvSpPr>
          <p:cNvPr id="5" name="TextBox 4"/>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ver.PNG"/>
          <p:cNvPicPr>
            <a:picLocks noGrp="1" noChangeAspect="1"/>
          </p:cNvPicPr>
          <p:nvPr>
            <p:ph idx="1"/>
          </p:nvPr>
        </p:nvPicPr>
        <p:blipFill>
          <a:blip r:embed="rId3" cstate="print"/>
          <a:stretch>
            <a:fillRect/>
          </a:stretch>
        </p:blipFill>
        <p:spPr>
          <a:xfrm>
            <a:off x="2339752" y="134472"/>
            <a:ext cx="4320480" cy="5886816"/>
          </a:xfrm>
        </p:spPr>
      </p:pic>
      <p:sp>
        <p:nvSpPr>
          <p:cNvPr id="13" name="TextBox 12"/>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Trainer Slide </a:t>
            </a:r>
            <a:endParaRPr lang="en-NZ" dirty="0">
              <a:solidFill>
                <a:schemeClr val="bg1"/>
              </a:solidFill>
              <a:latin typeface="Arial Rounded MT Bold"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5496" y="71438"/>
            <a:ext cx="9144000" cy="909637"/>
          </a:xfrm>
          <a:prstGeom prst="rect">
            <a:avLst/>
          </a:prstGeom>
        </p:spPr>
        <p:txBody>
          <a:bodyPr>
            <a:normAutofit fontScale="90000"/>
          </a:bodyPr>
          <a:lstStyle/>
          <a:p>
            <a:r>
              <a:rPr lang="en-NZ" dirty="0" smtClean="0">
                <a:solidFill>
                  <a:schemeClr val="tx2">
                    <a:lumMod val="50000"/>
                  </a:schemeClr>
                </a:solidFill>
                <a:latin typeface="Arial Rounded MT Bold" pitchFamily="34" charset="0"/>
              </a:rPr>
              <a:t>Working with parents and </a:t>
            </a:r>
            <a:r>
              <a:rPr lang="en-NZ" dirty="0" err="1">
                <a:solidFill>
                  <a:schemeClr val="tx2">
                    <a:lumMod val="50000"/>
                  </a:schemeClr>
                </a:solidFill>
                <a:latin typeface="Arial Rounded MT Bold" pitchFamily="34" charset="0"/>
              </a:rPr>
              <a:t>w</a:t>
            </a:r>
            <a:r>
              <a:rPr lang="en-NZ" dirty="0" err="1" smtClean="0">
                <a:solidFill>
                  <a:schemeClr val="tx2">
                    <a:lumMod val="50000"/>
                  </a:schemeClr>
                </a:solidFill>
                <a:latin typeface="Arial Rounded MT Bold" pitchFamily="34" charset="0"/>
              </a:rPr>
              <a:t>hanau</a:t>
            </a:r>
            <a:r>
              <a:rPr lang="en-NZ" dirty="0" smtClean="0">
                <a:solidFill>
                  <a:schemeClr val="tx2">
                    <a:lumMod val="50000"/>
                  </a:schemeClr>
                </a:solidFill>
                <a:latin typeface="Arial Rounded MT Bold" pitchFamily="34" charset="0"/>
              </a:rPr>
              <a:t>  </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4294967295"/>
          </p:nvPr>
        </p:nvSpPr>
        <p:spPr>
          <a:xfrm>
            <a:off x="611560" y="1512788"/>
            <a:ext cx="8243887" cy="4508500"/>
          </a:xfrm>
          <a:prstGeom prst="rect">
            <a:avLst/>
          </a:prstGeom>
        </p:spPr>
        <p:txBody>
          <a:bodyPr>
            <a:normAutofit/>
          </a:bodyPr>
          <a:lstStyle/>
          <a:p>
            <a:pPr marL="0" indent="0">
              <a:lnSpc>
                <a:spcPct val="120000"/>
              </a:lnSpc>
              <a:buNone/>
            </a:pPr>
            <a:r>
              <a:rPr lang="en-NZ" sz="2400" dirty="0" smtClean="0">
                <a:solidFill>
                  <a:schemeClr val="tx2">
                    <a:lumMod val="50000"/>
                  </a:schemeClr>
                </a:solidFill>
                <a:latin typeface="Arial" pitchFamily="34" charset="0"/>
                <a:cs typeface="Arial" pitchFamily="34" charset="0"/>
              </a:rPr>
              <a:t>There are three aspects to working with parents in relation to bullying. </a:t>
            </a:r>
          </a:p>
          <a:p>
            <a:pPr>
              <a:lnSpc>
                <a:spcPct val="120000"/>
              </a:lnSpc>
            </a:pPr>
            <a:endParaRPr lang="en-NZ" sz="1050" dirty="0" smtClean="0">
              <a:solidFill>
                <a:schemeClr val="tx2">
                  <a:lumMod val="50000"/>
                </a:schemeClr>
              </a:solidFill>
              <a:latin typeface="Arial" pitchFamily="34" charset="0"/>
              <a:cs typeface="Arial" pitchFamily="34" charset="0"/>
            </a:endParaRPr>
          </a:p>
          <a:p>
            <a:pPr marL="514350" indent="-514350">
              <a:lnSpc>
                <a:spcPct val="120000"/>
              </a:lnSpc>
              <a:buAutoNum type="arabicPeriod"/>
            </a:pPr>
            <a:r>
              <a:rPr lang="en-NZ" sz="2400" b="1" dirty="0" smtClean="0">
                <a:solidFill>
                  <a:schemeClr val="tx2">
                    <a:lumMod val="50000"/>
                  </a:schemeClr>
                </a:solidFill>
                <a:latin typeface="Arial" pitchFamily="34" charset="0"/>
                <a:cs typeface="Arial" pitchFamily="34" charset="0"/>
              </a:rPr>
              <a:t>Keep parents informed of the school policy including: </a:t>
            </a:r>
            <a:endParaRPr lang="en-NZ" sz="2400" dirty="0" smtClean="0">
              <a:solidFill>
                <a:schemeClr val="tx2">
                  <a:lumMod val="50000"/>
                </a:schemeClr>
              </a:solidFill>
              <a:latin typeface="Arial" pitchFamily="34" charset="0"/>
              <a:cs typeface="Arial" pitchFamily="34" charset="0"/>
            </a:endParaRPr>
          </a:p>
          <a:p>
            <a:pPr marL="914400" lvl="1" indent="-514350">
              <a:lnSpc>
                <a:spcPct val="120000"/>
              </a:lnSpc>
              <a:buFont typeface="Arial" pitchFamily="34" charset="0"/>
              <a:buChar char="•"/>
            </a:pPr>
            <a:r>
              <a:rPr lang="en-NZ" sz="2400" dirty="0">
                <a:solidFill>
                  <a:schemeClr val="tx2">
                    <a:lumMod val="50000"/>
                  </a:schemeClr>
                </a:solidFill>
                <a:latin typeface="Arial" pitchFamily="34" charset="0"/>
                <a:cs typeface="Arial" pitchFamily="34" charset="0"/>
              </a:rPr>
              <a:t>t</a:t>
            </a:r>
            <a:r>
              <a:rPr lang="en-NZ" sz="2400" dirty="0" smtClean="0">
                <a:solidFill>
                  <a:schemeClr val="tx2">
                    <a:lumMod val="50000"/>
                  </a:schemeClr>
                </a:solidFill>
                <a:latin typeface="Arial" pitchFamily="34" charset="0"/>
                <a:cs typeface="Arial" pitchFamily="34" charset="0"/>
              </a:rPr>
              <a:t>he school’s definition of bullying </a:t>
            </a:r>
          </a:p>
          <a:p>
            <a:pPr marL="914400" lvl="1" indent="-514350">
              <a:lnSpc>
                <a:spcPct val="120000"/>
              </a:lnSpc>
              <a:buFont typeface="Arial" pitchFamily="34" charset="0"/>
              <a:buChar char="•"/>
            </a:pPr>
            <a:r>
              <a:rPr lang="en-NZ" sz="2400" dirty="0">
                <a:solidFill>
                  <a:schemeClr val="tx2">
                    <a:lumMod val="50000"/>
                  </a:schemeClr>
                </a:solidFill>
                <a:latin typeface="Arial" pitchFamily="34" charset="0"/>
                <a:cs typeface="Arial" pitchFamily="34" charset="0"/>
              </a:rPr>
              <a:t>a</a:t>
            </a:r>
            <a:r>
              <a:rPr lang="en-NZ" sz="2400" dirty="0" smtClean="0">
                <a:solidFill>
                  <a:schemeClr val="tx2">
                    <a:lumMod val="50000"/>
                  </a:schemeClr>
                </a:solidFill>
                <a:latin typeface="Arial" pitchFamily="34" charset="0"/>
                <a:cs typeface="Arial" pitchFamily="34" charset="0"/>
              </a:rPr>
              <a:t>ll the ways in which the school works to prevent bullying </a:t>
            </a:r>
          </a:p>
          <a:p>
            <a:pPr marL="914400" lvl="1" indent="-514350">
              <a:lnSpc>
                <a:spcPct val="120000"/>
              </a:lnSpc>
              <a:buFont typeface="Arial" pitchFamily="34" charset="0"/>
              <a:buChar char="•"/>
            </a:pPr>
            <a:r>
              <a:rPr lang="en-NZ" sz="2400" dirty="0">
                <a:solidFill>
                  <a:schemeClr val="tx2">
                    <a:lumMod val="50000"/>
                  </a:schemeClr>
                </a:solidFill>
                <a:latin typeface="Arial" pitchFamily="34" charset="0"/>
                <a:cs typeface="Arial" pitchFamily="34" charset="0"/>
              </a:rPr>
              <a:t>t</a:t>
            </a:r>
            <a:r>
              <a:rPr lang="en-NZ" sz="2400" dirty="0" smtClean="0">
                <a:solidFill>
                  <a:schemeClr val="tx2">
                    <a:lumMod val="50000"/>
                  </a:schemeClr>
                </a:solidFill>
                <a:latin typeface="Arial" pitchFamily="34" charset="0"/>
                <a:cs typeface="Arial" pitchFamily="34" charset="0"/>
              </a:rPr>
              <a:t>he school policy for responding to bullying </a:t>
            </a:r>
            <a:endParaRPr lang="en-NZ" sz="24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9</a:t>
            </a:r>
            <a:endParaRPr lang="en-NZ" dirty="0">
              <a:solidFill>
                <a:schemeClr val="bg1"/>
              </a:solidFill>
              <a:latin typeface="Arial Rounded MT Bold" pitchFamily="34" charset="0"/>
              <a:cs typeface="Arial" pitchFamily="34" charset="0"/>
            </a:endParaRPr>
          </a:p>
        </p:txBody>
      </p:sp>
      <p:cxnSp>
        <p:nvCxnSpPr>
          <p:cNvPr id="8" name="Straight Connector 7"/>
          <p:cNvCxnSpPr/>
          <p:nvPr/>
        </p:nvCxnSpPr>
        <p:spPr>
          <a:xfrm>
            <a:off x="7596336" y="404664"/>
            <a:ext cx="216024" cy="0"/>
          </a:xfrm>
          <a:prstGeom prst="line">
            <a:avLst/>
          </a:prstGeom>
          <a:ln w="31750" cap="rnd">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6512" y="71438"/>
            <a:ext cx="9144000" cy="909637"/>
          </a:xfrm>
          <a:prstGeom prst="rect">
            <a:avLst/>
          </a:prstGeom>
        </p:spPr>
        <p:txBody>
          <a:bodyPr>
            <a:normAutofit fontScale="90000"/>
          </a:bodyPr>
          <a:lstStyle/>
          <a:p>
            <a:r>
              <a:rPr lang="en-NZ" dirty="0" smtClean="0">
                <a:solidFill>
                  <a:schemeClr val="tx2">
                    <a:lumMod val="50000"/>
                  </a:schemeClr>
                </a:solidFill>
                <a:latin typeface="Arial Rounded MT Bold" pitchFamily="34" charset="0"/>
              </a:rPr>
              <a:t>Working with parents and </a:t>
            </a:r>
            <a:r>
              <a:rPr lang="en-NZ" dirty="0" err="1">
                <a:solidFill>
                  <a:schemeClr val="tx2">
                    <a:lumMod val="50000"/>
                  </a:schemeClr>
                </a:solidFill>
                <a:latin typeface="Arial Rounded MT Bold" pitchFamily="34" charset="0"/>
              </a:rPr>
              <a:t>w</a:t>
            </a:r>
            <a:r>
              <a:rPr lang="en-NZ" dirty="0" err="1" smtClean="0">
                <a:solidFill>
                  <a:schemeClr val="tx2">
                    <a:lumMod val="50000"/>
                  </a:schemeClr>
                </a:solidFill>
                <a:latin typeface="Arial Rounded MT Bold" pitchFamily="34" charset="0"/>
              </a:rPr>
              <a:t>hanau</a:t>
            </a:r>
            <a:r>
              <a:rPr lang="en-NZ" dirty="0" smtClean="0">
                <a:solidFill>
                  <a:schemeClr val="tx2">
                    <a:lumMod val="50000"/>
                  </a:schemeClr>
                </a:solidFill>
                <a:latin typeface="Arial Rounded MT Bold" pitchFamily="34" charset="0"/>
              </a:rPr>
              <a:t>  </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4294967295"/>
          </p:nvPr>
        </p:nvSpPr>
        <p:spPr>
          <a:xfrm>
            <a:off x="611560" y="1628800"/>
            <a:ext cx="8243887" cy="4508500"/>
          </a:xfrm>
          <a:prstGeom prst="rect">
            <a:avLst/>
          </a:prstGeom>
        </p:spPr>
        <p:txBody>
          <a:bodyPr>
            <a:normAutofit/>
          </a:bodyPr>
          <a:lstStyle/>
          <a:p>
            <a:pPr marL="514350" indent="-514350">
              <a:lnSpc>
                <a:spcPct val="120000"/>
              </a:lnSpc>
              <a:buAutoNum type="arabicPeriod" startAt="2"/>
            </a:pPr>
            <a:r>
              <a:rPr lang="en-NZ" sz="2400" b="1" dirty="0" smtClean="0">
                <a:solidFill>
                  <a:schemeClr val="tx2">
                    <a:lumMod val="50000"/>
                  </a:schemeClr>
                </a:solidFill>
                <a:latin typeface="Arial" pitchFamily="34" charset="0"/>
                <a:cs typeface="Arial" pitchFamily="34" charset="0"/>
              </a:rPr>
              <a:t>Including parents in interventions and problem solving, e.g.: </a:t>
            </a:r>
          </a:p>
          <a:p>
            <a:pPr marL="514350" indent="-514350">
              <a:lnSpc>
                <a:spcPct val="120000"/>
              </a:lnSpc>
              <a:buAutoNum type="arabicPeriod" startAt="2"/>
            </a:pPr>
            <a:endParaRPr lang="en-NZ" sz="2400" dirty="0" smtClean="0">
              <a:solidFill>
                <a:schemeClr val="tx2">
                  <a:lumMod val="50000"/>
                </a:schemeClr>
              </a:solidFill>
              <a:latin typeface="Arial" pitchFamily="34" charset="0"/>
              <a:cs typeface="Arial" pitchFamily="34" charset="0"/>
            </a:endParaRPr>
          </a:p>
          <a:p>
            <a:pPr marL="914400" lvl="1" indent="-514350">
              <a:lnSpc>
                <a:spcPct val="120000"/>
              </a:lnSpc>
              <a:buFont typeface="Arial" pitchFamily="34" charset="0"/>
              <a:buChar char="•"/>
            </a:pPr>
            <a:r>
              <a:rPr lang="en-NZ" sz="2400" dirty="0" smtClean="0">
                <a:solidFill>
                  <a:schemeClr val="tx2">
                    <a:lumMod val="50000"/>
                  </a:schemeClr>
                </a:solidFill>
                <a:latin typeface="Arial" pitchFamily="34" charset="0"/>
                <a:cs typeface="Arial" pitchFamily="34" charset="0"/>
              </a:rPr>
              <a:t>Restorative practices</a:t>
            </a:r>
          </a:p>
          <a:p>
            <a:pPr marL="914400" lvl="1" indent="-514350">
              <a:lnSpc>
                <a:spcPct val="120000"/>
              </a:lnSpc>
              <a:buFont typeface="Arial" pitchFamily="34" charset="0"/>
              <a:buChar char="•"/>
            </a:pPr>
            <a:r>
              <a:rPr lang="en-NZ" sz="2400" dirty="0" smtClean="0">
                <a:solidFill>
                  <a:schemeClr val="tx2">
                    <a:lumMod val="50000"/>
                  </a:schemeClr>
                </a:solidFill>
                <a:latin typeface="Arial" pitchFamily="34" charset="0"/>
                <a:cs typeface="Arial" pitchFamily="34" charset="0"/>
              </a:rPr>
              <a:t>Method of shared concern </a:t>
            </a:r>
            <a:endParaRPr lang="en-NZ" sz="24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9</a:t>
            </a:r>
            <a:endParaRPr lang="en-NZ" dirty="0">
              <a:solidFill>
                <a:schemeClr val="bg1"/>
              </a:solidFill>
              <a:latin typeface="Arial Rounded MT Bold" pitchFamily="34" charset="0"/>
              <a:cs typeface="Arial" pitchFamily="34" charset="0"/>
            </a:endParaRPr>
          </a:p>
        </p:txBody>
      </p:sp>
      <p:cxnSp>
        <p:nvCxnSpPr>
          <p:cNvPr id="8" name="Straight Connector 7"/>
          <p:cNvCxnSpPr/>
          <p:nvPr/>
        </p:nvCxnSpPr>
        <p:spPr>
          <a:xfrm>
            <a:off x="7596336" y="404664"/>
            <a:ext cx="216024" cy="0"/>
          </a:xfrm>
          <a:prstGeom prst="line">
            <a:avLst/>
          </a:prstGeom>
          <a:ln w="31750" cap="rnd">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6512" y="71438"/>
            <a:ext cx="9144000" cy="909637"/>
          </a:xfrm>
          <a:prstGeom prst="rect">
            <a:avLst/>
          </a:prstGeom>
        </p:spPr>
        <p:txBody>
          <a:bodyPr>
            <a:normAutofit fontScale="90000"/>
          </a:bodyPr>
          <a:lstStyle/>
          <a:p>
            <a:r>
              <a:rPr lang="en-NZ" dirty="0" smtClean="0">
                <a:solidFill>
                  <a:schemeClr val="tx2">
                    <a:lumMod val="50000"/>
                  </a:schemeClr>
                </a:solidFill>
                <a:latin typeface="Arial Rounded MT Bold" pitchFamily="34" charset="0"/>
              </a:rPr>
              <a:t>Working with parents and </a:t>
            </a:r>
            <a:r>
              <a:rPr lang="en-NZ" dirty="0" err="1">
                <a:solidFill>
                  <a:schemeClr val="tx2">
                    <a:lumMod val="50000"/>
                  </a:schemeClr>
                </a:solidFill>
                <a:latin typeface="Arial Rounded MT Bold" pitchFamily="34" charset="0"/>
              </a:rPr>
              <a:t>w</a:t>
            </a:r>
            <a:r>
              <a:rPr lang="en-NZ" dirty="0" err="1" smtClean="0">
                <a:solidFill>
                  <a:schemeClr val="tx2">
                    <a:lumMod val="50000"/>
                  </a:schemeClr>
                </a:solidFill>
                <a:latin typeface="Arial Rounded MT Bold" pitchFamily="34" charset="0"/>
              </a:rPr>
              <a:t>hanau</a:t>
            </a:r>
            <a:r>
              <a:rPr lang="en-NZ" dirty="0" smtClean="0">
                <a:solidFill>
                  <a:schemeClr val="tx2">
                    <a:lumMod val="50000"/>
                  </a:schemeClr>
                </a:solidFill>
                <a:latin typeface="Arial Rounded MT Bold" pitchFamily="34" charset="0"/>
              </a:rPr>
              <a:t>  </a:t>
            </a:r>
            <a:endParaRPr lang="en-NZ" dirty="0">
              <a:solidFill>
                <a:schemeClr val="tx2">
                  <a:lumMod val="50000"/>
                </a:schemeClr>
              </a:solidFill>
              <a:latin typeface="Arial Rounded MT Bold" pitchFamily="34" charset="0"/>
            </a:endParaRPr>
          </a:p>
        </p:txBody>
      </p:sp>
      <p:sp>
        <p:nvSpPr>
          <p:cNvPr id="3" name="Content Placeholder 2"/>
          <p:cNvSpPr>
            <a:spLocks noGrp="1"/>
          </p:cNvSpPr>
          <p:nvPr>
            <p:ph idx="4294967295"/>
          </p:nvPr>
        </p:nvSpPr>
        <p:spPr>
          <a:xfrm>
            <a:off x="504577" y="1557338"/>
            <a:ext cx="8243887" cy="4508500"/>
          </a:xfrm>
          <a:prstGeom prst="rect">
            <a:avLst/>
          </a:prstGeom>
        </p:spPr>
        <p:txBody>
          <a:bodyPr>
            <a:normAutofit/>
          </a:bodyPr>
          <a:lstStyle/>
          <a:p>
            <a:pPr marL="514350" indent="-514350">
              <a:lnSpc>
                <a:spcPct val="120000"/>
              </a:lnSpc>
              <a:buAutoNum type="arabicPeriod" startAt="3"/>
            </a:pPr>
            <a:r>
              <a:rPr lang="en-NZ" sz="2400" b="1" dirty="0" smtClean="0">
                <a:solidFill>
                  <a:schemeClr val="tx2">
                    <a:lumMod val="50000"/>
                  </a:schemeClr>
                </a:solidFill>
                <a:latin typeface="Arial" pitchFamily="34" charset="0"/>
                <a:cs typeface="Arial" pitchFamily="34" charset="0"/>
              </a:rPr>
              <a:t>Sign-post parents to </a:t>
            </a:r>
            <a:r>
              <a:rPr lang="en-NZ" sz="2400" b="1" dirty="0">
                <a:solidFill>
                  <a:schemeClr val="tx2">
                    <a:lumMod val="50000"/>
                  </a:schemeClr>
                </a:solidFill>
                <a:latin typeface="Arial" pitchFamily="34" charset="0"/>
                <a:cs typeface="Arial" pitchFamily="34" charset="0"/>
              </a:rPr>
              <a:t>o</a:t>
            </a:r>
            <a:r>
              <a:rPr lang="en-NZ" sz="2400" b="1" dirty="0" smtClean="0">
                <a:solidFill>
                  <a:schemeClr val="tx2">
                    <a:lumMod val="50000"/>
                  </a:schemeClr>
                </a:solidFill>
                <a:latin typeface="Arial" pitchFamily="34" charset="0"/>
                <a:cs typeface="Arial" pitchFamily="34" charset="0"/>
              </a:rPr>
              <a:t>ther area of information and support, e.g.:</a:t>
            </a:r>
          </a:p>
          <a:p>
            <a:pPr marL="514350" indent="-514350">
              <a:lnSpc>
                <a:spcPct val="120000"/>
              </a:lnSpc>
              <a:buAutoNum type="arabicPeriod" startAt="3"/>
            </a:pPr>
            <a:endParaRPr lang="en-NZ" sz="2400" dirty="0" smtClean="0">
              <a:solidFill>
                <a:schemeClr val="tx2">
                  <a:lumMod val="50000"/>
                </a:schemeClr>
              </a:solidFill>
              <a:latin typeface="Arial" pitchFamily="34" charset="0"/>
              <a:cs typeface="Arial" pitchFamily="34" charset="0"/>
            </a:endParaRPr>
          </a:p>
          <a:p>
            <a:pPr marL="914400" lvl="1" indent="-514350">
              <a:lnSpc>
                <a:spcPct val="120000"/>
              </a:lnSpc>
              <a:buFont typeface="Arial" pitchFamily="34" charset="0"/>
              <a:buChar char="•"/>
            </a:pPr>
            <a:r>
              <a:rPr lang="en-NZ" sz="2400" dirty="0" err="1" smtClean="0">
                <a:solidFill>
                  <a:schemeClr val="tx2">
                    <a:lumMod val="50000"/>
                  </a:schemeClr>
                </a:solidFill>
                <a:latin typeface="Arial" pitchFamily="34" charset="0"/>
                <a:cs typeface="Arial" pitchFamily="34" charset="0"/>
              </a:rPr>
              <a:t>NetSafe</a:t>
            </a:r>
            <a:r>
              <a:rPr lang="en-NZ" sz="2400" dirty="0" smtClean="0">
                <a:solidFill>
                  <a:schemeClr val="tx2">
                    <a:lumMod val="50000"/>
                  </a:schemeClr>
                </a:solidFill>
                <a:latin typeface="Arial" pitchFamily="34" charset="0"/>
                <a:cs typeface="Arial" pitchFamily="34" charset="0"/>
              </a:rPr>
              <a:t> for concerns regarding digital use</a:t>
            </a:r>
          </a:p>
          <a:p>
            <a:pPr marL="914400" lvl="1" indent="-514350">
              <a:lnSpc>
                <a:spcPct val="120000"/>
              </a:lnSpc>
              <a:buFont typeface="Arial" pitchFamily="34" charset="0"/>
              <a:buChar char="•"/>
            </a:pPr>
            <a:r>
              <a:rPr lang="en-NZ" sz="2400" dirty="0">
                <a:solidFill>
                  <a:schemeClr val="tx2">
                    <a:lumMod val="50000"/>
                  </a:schemeClr>
                </a:solidFill>
                <a:latin typeface="Arial" pitchFamily="34" charset="0"/>
                <a:cs typeface="Arial" pitchFamily="34" charset="0"/>
              </a:rPr>
              <a:t>A</a:t>
            </a:r>
            <a:r>
              <a:rPr lang="en-NZ" sz="2400" dirty="0" smtClean="0">
                <a:solidFill>
                  <a:schemeClr val="tx2">
                    <a:lumMod val="50000"/>
                  </a:schemeClr>
                </a:solidFill>
                <a:latin typeface="Arial" pitchFamily="34" charset="0"/>
                <a:cs typeface="Arial" pitchFamily="34" charset="0"/>
              </a:rPr>
              <a:t> clear complaints procedure showing how parents can speak to the Board of Trustees if necessary</a:t>
            </a:r>
            <a:endParaRPr lang="en-NZ" sz="2400" dirty="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9</a:t>
            </a:r>
            <a:endParaRPr lang="en-NZ" dirty="0">
              <a:solidFill>
                <a:schemeClr val="bg1"/>
              </a:solidFill>
              <a:latin typeface="Arial Rounded MT Bold" pitchFamily="34" charset="0"/>
              <a:cs typeface="Arial" pitchFamily="34" charset="0"/>
            </a:endParaRPr>
          </a:p>
        </p:txBody>
      </p:sp>
      <p:cxnSp>
        <p:nvCxnSpPr>
          <p:cNvPr id="8" name="Straight Connector 7"/>
          <p:cNvCxnSpPr/>
          <p:nvPr/>
        </p:nvCxnSpPr>
        <p:spPr>
          <a:xfrm>
            <a:off x="7596336" y="404664"/>
            <a:ext cx="216024" cy="0"/>
          </a:xfrm>
          <a:prstGeom prst="line">
            <a:avLst/>
          </a:prstGeom>
          <a:ln w="31750" cap="rnd">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6512" y="71438"/>
            <a:ext cx="9144000" cy="909637"/>
          </a:xfrm>
          <a:prstGeom prst="rect">
            <a:avLst/>
          </a:prstGeom>
        </p:spPr>
        <p:txBody>
          <a:bodyPr>
            <a:normAutofit/>
          </a:bodyPr>
          <a:lstStyle/>
          <a:p>
            <a:r>
              <a:rPr lang="en-NZ" sz="3500" dirty="0" smtClean="0">
                <a:solidFill>
                  <a:schemeClr val="tx2">
                    <a:lumMod val="50000"/>
                  </a:schemeClr>
                </a:solidFill>
                <a:latin typeface="Arial Rounded MT Bold" pitchFamily="34" charset="0"/>
              </a:rPr>
              <a:t>Providing advice to parents and </a:t>
            </a:r>
            <a:r>
              <a:rPr lang="en-NZ" sz="3500" dirty="0" err="1">
                <a:solidFill>
                  <a:schemeClr val="tx2">
                    <a:lumMod val="50000"/>
                  </a:schemeClr>
                </a:solidFill>
                <a:latin typeface="Arial Rounded MT Bold" pitchFamily="34" charset="0"/>
              </a:rPr>
              <a:t>w</a:t>
            </a:r>
            <a:r>
              <a:rPr lang="en-NZ" sz="3500" dirty="0" err="1" smtClean="0">
                <a:solidFill>
                  <a:schemeClr val="tx2">
                    <a:lumMod val="50000"/>
                  </a:schemeClr>
                </a:solidFill>
                <a:latin typeface="Arial Rounded MT Bold" pitchFamily="34" charset="0"/>
              </a:rPr>
              <a:t>hanau</a:t>
            </a:r>
            <a:r>
              <a:rPr lang="en-NZ" sz="3500" dirty="0" smtClean="0">
                <a:solidFill>
                  <a:schemeClr val="tx2">
                    <a:lumMod val="50000"/>
                  </a:schemeClr>
                </a:solidFill>
                <a:latin typeface="Arial Rounded MT Bold" pitchFamily="34" charset="0"/>
              </a:rPr>
              <a:t>  </a:t>
            </a:r>
            <a:endParaRPr lang="en-NZ" sz="3500" dirty="0">
              <a:solidFill>
                <a:schemeClr val="tx2">
                  <a:lumMod val="50000"/>
                </a:schemeClr>
              </a:solidFill>
              <a:latin typeface="Arial Rounded MT Bold" pitchFamily="34" charset="0"/>
            </a:endParaRPr>
          </a:p>
        </p:txBody>
      </p:sp>
      <p:sp>
        <p:nvSpPr>
          <p:cNvPr id="3" name="Content Placeholder 2"/>
          <p:cNvSpPr>
            <a:spLocks noGrp="1"/>
          </p:cNvSpPr>
          <p:nvPr>
            <p:ph idx="4294967295"/>
          </p:nvPr>
        </p:nvSpPr>
        <p:spPr>
          <a:xfrm>
            <a:off x="792163" y="1557338"/>
            <a:ext cx="8351837" cy="4508500"/>
          </a:xfrm>
          <a:prstGeom prst="rect">
            <a:avLst/>
          </a:prstGeom>
        </p:spPr>
        <p:txBody>
          <a:bodyPr>
            <a:normAutofit fontScale="92500"/>
          </a:bodyPr>
          <a:lstStyle/>
          <a:p>
            <a:pPr marL="0" indent="0">
              <a:lnSpc>
                <a:spcPct val="120000"/>
              </a:lnSpc>
              <a:buNone/>
            </a:pPr>
            <a:r>
              <a:rPr lang="en-NZ" sz="2400" b="1" dirty="0" smtClean="0">
                <a:solidFill>
                  <a:schemeClr val="tx2">
                    <a:lumMod val="50000"/>
                  </a:schemeClr>
                </a:solidFill>
                <a:latin typeface="Arial" pitchFamily="34" charset="0"/>
                <a:cs typeface="Arial" pitchFamily="34" charset="0"/>
              </a:rPr>
              <a:t>Information schools could include for parents and carers who suspect a child may be a target of bullying:</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Stay calm.</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Work out how to deal with the situation together.</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Reassure the child they have done the right thing by talking about it.</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Reassure the child it’s not their fault,</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Reassure the child that parents/</a:t>
            </a:r>
            <a:r>
              <a:rPr lang="en-US" sz="2200" dirty="0" err="1" smtClean="0">
                <a:solidFill>
                  <a:schemeClr val="tx2">
                    <a:lumMod val="50000"/>
                  </a:schemeClr>
                </a:solidFill>
                <a:latin typeface="Arial" pitchFamily="34" charset="0"/>
                <a:cs typeface="Arial" pitchFamily="34" charset="0"/>
              </a:rPr>
              <a:t>carers</a:t>
            </a:r>
            <a:r>
              <a:rPr lang="en-US" sz="2200" dirty="0" smtClean="0">
                <a:solidFill>
                  <a:schemeClr val="tx2">
                    <a:lumMod val="50000"/>
                  </a:schemeClr>
                </a:solidFill>
                <a:latin typeface="Arial" pitchFamily="34" charset="0"/>
                <a:cs typeface="Arial" pitchFamily="34" charset="0"/>
              </a:rPr>
              <a:t> will work with the school to make things better.</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Agree on a plan of support for the child.</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Regularly check in with the child to see how they are</a:t>
            </a:r>
            <a:r>
              <a:rPr lang="en-US" sz="2000" dirty="0" smtClean="0">
                <a:solidFill>
                  <a:schemeClr val="tx2">
                    <a:lumMod val="50000"/>
                  </a:schemeClr>
                </a:solidFill>
                <a:latin typeface="Arial" pitchFamily="34" charset="0"/>
                <a:cs typeface="Arial" pitchFamily="34" charset="0"/>
              </a:rPr>
              <a:t>.</a:t>
            </a: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9</a:t>
            </a:r>
            <a:endParaRPr lang="en-NZ" dirty="0">
              <a:solidFill>
                <a:schemeClr val="bg1"/>
              </a:solidFill>
              <a:latin typeface="Arial Rounded MT Bold" pitchFamily="34" charset="0"/>
              <a:cs typeface="Arial" pitchFamily="34" charset="0"/>
            </a:endParaRPr>
          </a:p>
        </p:txBody>
      </p:sp>
      <p:cxnSp>
        <p:nvCxnSpPr>
          <p:cNvPr id="8" name="Straight Connector 7"/>
          <p:cNvCxnSpPr/>
          <p:nvPr/>
        </p:nvCxnSpPr>
        <p:spPr>
          <a:xfrm>
            <a:off x="7812360" y="404664"/>
            <a:ext cx="216024" cy="0"/>
          </a:xfrm>
          <a:prstGeom prst="line">
            <a:avLst/>
          </a:prstGeom>
          <a:ln w="31750" cap="rnd">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1438"/>
            <a:ext cx="9144000" cy="909637"/>
          </a:xfrm>
          <a:prstGeom prst="rect">
            <a:avLst/>
          </a:prstGeom>
        </p:spPr>
        <p:txBody>
          <a:bodyPr>
            <a:normAutofit/>
          </a:bodyPr>
          <a:lstStyle/>
          <a:p>
            <a:r>
              <a:rPr lang="en-NZ" sz="3500" dirty="0" smtClean="0">
                <a:solidFill>
                  <a:schemeClr val="tx2">
                    <a:lumMod val="50000"/>
                  </a:schemeClr>
                </a:solidFill>
                <a:latin typeface="Arial Rounded MT Bold" pitchFamily="34" charset="0"/>
              </a:rPr>
              <a:t>Providing advice to parents and </a:t>
            </a:r>
            <a:r>
              <a:rPr lang="en-NZ" sz="3500" dirty="0" err="1">
                <a:solidFill>
                  <a:schemeClr val="tx2">
                    <a:lumMod val="50000"/>
                  </a:schemeClr>
                </a:solidFill>
                <a:latin typeface="Arial Rounded MT Bold" pitchFamily="34" charset="0"/>
              </a:rPr>
              <a:t>w</a:t>
            </a:r>
            <a:r>
              <a:rPr lang="en-NZ" sz="3500" dirty="0" err="1" smtClean="0">
                <a:solidFill>
                  <a:schemeClr val="tx2">
                    <a:lumMod val="50000"/>
                  </a:schemeClr>
                </a:solidFill>
                <a:latin typeface="Arial Rounded MT Bold" pitchFamily="34" charset="0"/>
              </a:rPr>
              <a:t>hanau</a:t>
            </a:r>
            <a:r>
              <a:rPr lang="en-NZ" sz="3500" dirty="0" smtClean="0">
                <a:solidFill>
                  <a:schemeClr val="tx2">
                    <a:lumMod val="50000"/>
                  </a:schemeClr>
                </a:solidFill>
                <a:latin typeface="Arial Rounded MT Bold" pitchFamily="34" charset="0"/>
              </a:rPr>
              <a:t>  </a:t>
            </a:r>
            <a:endParaRPr lang="en-NZ" sz="3500" dirty="0">
              <a:solidFill>
                <a:schemeClr val="tx2">
                  <a:lumMod val="50000"/>
                </a:schemeClr>
              </a:solidFill>
              <a:latin typeface="Arial Rounded MT Bold" pitchFamily="34" charset="0"/>
            </a:endParaRPr>
          </a:p>
        </p:txBody>
      </p:sp>
      <p:sp>
        <p:nvSpPr>
          <p:cNvPr id="3" name="Content Placeholder 2"/>
          <p:cNvSpPr>
            <a:spLocks noGrp="1"/>
          </p:cNvSpPr>
          <p:nvPr>
            <p:ph idx="4294967295"/>
          </p:nvPr>
        </p:nvSpPr>
        <p:spPr>
          <a:xfrm>
            <a:off x="395536" y="1556792"/>
            <a:ext cx="8243887" cy="4508500"/>
          </a:xfrm>
          <a:prstGeom prst="rect">
            <a:avLst/>
          </a:prstGeom>
        </p:spPr>
        <p:txBody>
          <a:bodyPr>
            <a:normAutofit fontScale="92500" lnSpcReduction="20000"/>
          </a:bodyPr>
          <a:lstStyle/>
          <a:p>
            <a:pPr marL="0" indent="0">
              <a:lnSpc>
                <a:spcPct val="120000"/>
              </a:lnSpc>
              <a:buNone/>
            </a:pPr>
            <a:r>
              <a:rPr lang="en-NZ" sz="2400" b="1" dirty="0" smtClean="0">
                <a:solidFill>
                  <a:schemeClr val="tx2">
                    <a:lumMod val="50000"/>
                  </a:schemeClr>
                </a:solidFill>
                <a:latin typeface="Arial" pitchFamily="34" charset="0"/>
                <a:cs typeface="Arial" pitchFamily="34" charset="0"/>
              </a:rPr>
              <a:t>Information schools could include for parents and carers who suspect a child is bullying others:</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Talk to the child to get the full story and their point of view.</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Be clear about what is and is not acceptable </a:t>
            </a:r>
            <a:r>
              <a:rPr lang="en-US" sz="2200" dirty="0" err="1" smtClean="0">
                <a:solidFill>
                  <a:schemeClr val="tx2">
                    <a:lumMod val="50000"/>
                  </a:schemeClr>
                </a:solidFill>
                <a:latin typeface="Arial" pitchFamily="34" charset="0"/>
                <a:cs typeface="Arial" pitchFamily="34" charset="0"/>
              </a:rPr>
              <a:t>behaviour</a:t>
            </a:r>
            <a:r>
              <a:rPr lang="en-US" sz="2200" dirty="0" smtClean="0">
                <a:solidFill>
                  <a:schemeClr val="tx2">
                    <a:lumMod val="50000"/>
                  </a:schemeClr>
                </a:solidFill>
                <a:latin typeface="Arial" pitchFamily="34" charset="0"/>
                <a:cs typeface="Arial" pitchFamily="34" charset="0"/>
              </a:rPr>
              <a:t> at school and at home.</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Explain how bullying affects the target, the bystanders and the school environment.</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Discuss better ways to handle situations where the child may act aggressively.</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Regularly check in with the child to see how they are doing.</a:t>
            </a:r>
          </a:p>
          <a:p>
            <a:pPr marL="514350" indent="-514350">
              <a:lnSpc>
                <a:spcPct val="120000"/>
              </a:lnSpc>
              <a:buFont typeface="Arial" pitchFamily="34" charset="0"/>
              <a:buChar char="•"/>
            </a:pPr>
            <a:r>
              <a:rPr lang="en-US" sz="2200" dirty="0" err="1" smtClean="0">
                <a:solidFill>
                  <a:schemeClr val="tx2">
                    <a:lumMod val="50000"/>
                  </a:schemeClr>
                </a:solidFill>
                <a:latin typeface="Arial" pitchFamily="34" charset="0"/>
                <a:cs typeface="Arial" pitchFamily="34" charset="0"/>
              </a:rPr>
              <a:t>Recognise</a:t>
            </a:r>
            <a:r>
              <a:rPr lang="en-US" sz="2200" dirty="0" smtClean="0">
                <a:solidFill>
                  <a:schemeClr val="tx2">
                    <a:lumMod val="50000"/>
                  </a:schemeClr>
                </a:solidFill>
                <a:latin typeface="Arial" pitchFamily="34" charset="0"/>
                <a:cs typeface="Arial" pitchFamily="34" charset="0"/>
              </a:rPr>
              <a:t> and praise appropriate </a:t>
            </a:r>
            <a:r>
              <a:rPr lang="en-US" sz="2200" dirty="0" err="1" smtClean="0">
                <a:solidFill>
                  <a:schemeClr val="tx2">
                    <a:lumMod val="50000"/>
                  </a:schemeClr>
                </a:solidFill>
                <a:latin typeface="Arial" pitchFamily="34" charset="0"/>
                <a:cs typeface="Arial" pitchFamily="34" charset="0"/>
              </a:rPr>
              <a:t>behaviour</a:t>
            </a:r>
            <a:r>
              <a:rPr lang="en-US" sz="2200" dirty="0" smtClean="0">
                <a:solidFill>
                  <a:schemeClr val="tx2">
                    <a:lumMod val="50000"/>
                  </a:schemeClr>
                </a:solidFill>
                <a:latin typeface="Arial" pitchFamily="34" charset="0"/>
                <a:cs typeface="Arial" pitchFamily="34" charset="0"/>
              </a:rPr>
              <a:t>.</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Talk to the school and child’s teacher about how they can help.</a:t>
            </a:r>
          </a:p>
          <a:p>
            <a:pPr marL="514350" indent="-514350">
              <a:lnSpc>
                <a:spcPct val="120000"/>
              </a:lnSpc>
            </a:pPr>
            <a:endParaRPr lang="en-US" dirty="0" smtClean="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9</a:t>
            </a:r>
            <a:endParaRPr lang="en-NZ" dirty="0">
              <a:solidFill>
                <a:schemeClr val="bg1"/>
              </a:solidFill>
              <a:latin typeface="Arial Rounded MT Bold" pitchFamily="34" charset="0"/>
              <a:cs typeface="Arial" pitchFamily="34" charset="0"/>
            </a:endParaRPr>
          </a:p>
        </p:txBody>
      </p:sp>
      <p:cxnSp>
        <p:nvCxnSpPr>
          <p:cNvPr id="8" name="Straight Connector 7"/>
          <p:cNvCxnSpPr/>
          <p:nvPr/>
        </p:nvCxnSpPr>
        <p:spPr>
          <a:xfrm>
            <a:off x="7812360" y="404664"/>
            <a:ext cx="216024" cy="0"/>
          </a:xfrm>
          <a:prstGeom prst="line">
            <a:avLst/>
          </a:prstGeom>
          <a:ln w="31750" cap="rnd">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6512" y="71438"/>
            <a:ext cx="9144000" cy="909637"/>
          </a:xfrm>
          <a:prstGeom prst="rect">
            <a:avLst/>
          </a:prstGeom>
        </p:spPr>
        <p:txBody>
          <a:bodyPr>
            <a:normAutofit/>
          </a:bodyPr>
          <a:lstStyle/>
          <a:p>
            <a:r>
              <a:rPr lang="en-NZ" sz="3500" dirty="0" smtClean="0">
                <a:solidFill>
                  <a:schemeClr val="tx2">
                    <a:lumMod val="50000"/>
                  </a:schemeClr>
                </a:solidFill>
                <a:latin typeface="Arial Rounded MT Bold" pitchFamily="34" charset="0"/>
              </a:rPr>
              <a:t>Providing advice to parents and </a:t>
            </a:r>
            <a:r>
              <a:rPr lang="en-NZ" sz="3500" dirty="0" err="1">
                <a:solidFill>
                  <a:schemeClr val="tx2">
                    <a:lumMod val="50000"/>
                  </a:schemeClr>
                </a:solidFill>
                <a:latin typeface="Arial Rounded MT Bold" pitchFamily="34" charset="0"/>
              </a:rPr>
              <a:t>w</a:t>
            </a:r>
            <a:r>
              <a:rPr lang="en-NZ" sz="3500" dirty="0" err="1" smtClean="0">
                <a:solidFill>
                  <a:schemeClr val="tx2">
                    <a:lumMod val="50000"/>
                  </a:schemeClr>
                </a:solidFill>
                <a:latin typeface="Arial Rounded MT Bold" pitchFamily="34" charset="0"/>
              </a:rPr>
              <a:t>hanau</a:t>
            </a:r>
            <a:r>
              <a:rPr lang="en-NZ" sz="3500" dirty="0" smtClean="0">
                <a:solidFill>
                  <a:schemeClr val="tx2">
                    <a:lumMod val="50000"/>
                  </a:schemeClr>
                </a:solidFill>
                <a:latin typeface="Arial Rounded MT Bold" pitchFamily="34" charset="0"/>
              </a:rPr>
              <a:t>  </a:t>
            </a:r>
            <a:endParaRPr lang="en-NZ" sz="3500" dirty="0">
              <a:solidFill>
                <a:schemeClr val="tx2">
                  <a:lumMod val="50000"/>
                </a:schemeClr>
              </a:solidFill>
              <a:latin typeface="Arial Rounded MT Bold" pitchFamily="34" charset="0"/>
            </a:endParaRPr>
          </a:p>
        </p:txBody>
      </p:sp>
      <p:sp>
        <p:nvSpPr>
          <p:cNvPr id="3" name="Content Placeholder 2"/>
          <p:cNvSpPr>
            <a:spLocks noGrp="1"/>
          </p:cNvSpPr>
          <p:nvPr>
            <p:ph idx="4294967295"/>
          </p:nvPr>
        </p:nvSpPr>
        <p:spPr>
          <a:xfrm>
            <a:off x="467544" y="1556792"/>
            <a:ext cx="8243887" cy="4508500"/>
          </a:xfrm>
          <a:prstGeom prst="rect">
            <a:avLst/>
          </a:prstGeom>
        </p:spPr>
        <p:txBody>
          <a:bodyPr>
            <a:normAutofit fontScale="85000" lnSpcReduction="20000"/>
          </a:bodyPr>
          <a:lstStyle/>
          <a:p>
            <a:pPr marL="0" indent="0">
              <a:lnSpc>
                <a:spcPct val="120000"/>
              </a:lnSpc>
              <a:buNone/>
            </a:pPr>
            <a:r>
              <a:rPr lang="en-NZ" sz="2400" b="1" dirty="0" smtClean="0">
                <a:solidFill>
                  <a:schemeClr val="tx2">
                    <a:lumMod val="50000"/>
                  </a:schemeClr>
                </a:solidFill>
                <a:latin typeface="Arial" pitchFamily="34" charset="0"/>
                <a:cs typeface="Arial" pitchFamily="34" charset="0"/>
              </a:rPr>
              <a:t>Information schools could include for parents and carers who suspect a child is a target of </a:t>
            </a:r>
            <a:r>
              <a:rPr lang="en-NZ" sz="2400" b="1" dirty="0" err="1" smtClean="0">
                <a:solidFill>
                  <a:schemeClr val="tx2">
                    <a:lumMod val="50000"/>
                  </a:schemeClr>
                </a:solidFill>
                <a:latin typeface="Arial" pitchFamily="34" charset="0"/>
                <a:cs typeface="Arial" pitchFamily="34" charset="0"/>
              </a:rPr>
              <a:t>cyberbullying</a:t>
            </a:r>
            <a:r>
              <a:rPr lang="en-NZ" sz="2400" b="1" dirty="0" smtClean="0">
                <a:solidFill>
                  <a:schemeClr val="tx2">
                    <a:lumMod val="50000"/>
                  </a:schemeClr>
                </a:solidFill>
                <a:latin typeface="Arial" pitchFamily="34" charset="0"/>
                <a:cs typeface="Arial" pitchFamily="34" charset="0"/>
              </a:rPr>
              <a:t>:</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Ask questions about how digital technology is being used.</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Take an active approach to discussing digital issues with their child.</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Not to access to technology as a sanction in response to  being </a:t>
            </a:r>
            <a:r>
              <a:rPr lang="en-US" sz="2200" dirty="0" err="1" smtClean="0">
                <a:solidFill>
                  <a:schemeClr val="tx2">
                    <a:lumMod val="50000"/>
                  </a:schemeClr>
                </a:solidFill>
                <a:latin typeface="Arial" pitchFamily="34" charset="0"/>
                <a:cs typeface="Arial" pitchFamily="34" charset="0"/>
              </a:rPr>
              <a:t>cyberbullied</a:t>
            </a:r>
            <a:r>
              <a:rPr lang="en-US" sz="2200" dirty="0" smtClean="0">
                <a:solidFill>
                  <a:schemeClr val="tx2">
                    <a:lumMod val="50000"/>
                  </a:schemeClr>
                </a:solidFill>
                <a:latin typeface="Arial" pitchFamily="34" charset="0"/>
                <a:cs typeface="Arial" pitchFamily="34" charset="0"/>
              </a:rPr>
              <a:t> / </a:t>
            </a:r>
            <a:r>
              <a:rPr lang="en-US" sz="2200" dirty="0" err="1" smtClean="0">
                <a:solidFill>
                  <a:schemeClr val="tx2">
                    <a:lumMod val="50000"/>
                  </a:schemeClr>
                </a:solidFill>
                <a:latin typeface="Arial" pitchFamily="34" charset="0"/>
                <a:cs typeface="Arial" pitchFamily="34" charset="0"/>
              </a:rPr>
              <a:t>cyberbullying</a:t>
            </a:r>
            <a:r>
              <a:rPr lang="en-US" sz="2200" dirty="0" smtClean="0">
                <a:solidFill>
                  <a:schemeClr val="tx2">
                    <a:lumMod val="50000"/>
                  </a:schemeClr>
                </a:solidFill>
                <a:latin typeface="Arial" pitchFamily="34" charset="0"/>
                <a:cs typeface="Arial" pitchFamily="34" charset="0"/>
              </a:rPr>
              <a:t>.</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Save all bullying messages and images to use when reporting to the school or Police.</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Contact the Police if </a:t>
            </a:r>
            <a:r>
              <a:rPr lang="en-US" sz="2200" dirty="0" err="1" smtClean="0">
                <a:solidFill>
                  <a:schemeClr val="tx2">
                    <a:lumMod val="50000"/>
                  </a:schemeClr>
                </a:solidFill>
                <a:latin typeface="Arial" pitchFamily="34" charset="0"/>
                <a:cs typeface="Arial" pitchFamily="34" charset="0"/>
              </a:rPr>
              <a:t>cyberbullying</a:t>
            </a:r>
            <a:r>
              <a:rPr lang="en-US" sz="2200" dirty="0">
                <a:solidFill>
                  <a:schemeClr val="tx2">
                    <a:lumMod val="50000"/>
                  </a:schemeClr>
                </a:solidFill>
                <a:latin typeface="Arial" pitchFamily="34" charset="0"/>
                <a:cs typeface="Arial" pitchFamily="34" charset="0"/>
              </a:rPr>
              <a:t> </a:t>
            </a:r>
            <a:r>
              <a:rPr lang="en-US" sz="2200" dirty="0" smtClean="0">
                <a:solidFill>
                  <a:schemeClr val="tx2">
                    <a:lumMod val="50000"/>
                  </a:schemeClr>
                </a:solidFill>
                <a:latin typeface="Arial" pitchFamily="34" charset="0"/>
                <a:cs typeface="Arial" pitchFamily="34" charset="0"/>
              </a:rPr>
              <a:t>involves physical threats or could put the child in danger.</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Lodge a complaint with the mobile phone or social networking site provider.</a:t>
            </a:r>
          </a:p>
          <a:p>
            <a:pPr marL="514350" indent="-514350">
              <a:lnSpc>
                <a:spcPct val="120000"/>
              </a:lnSpc>
              <a:buFont typeface="Arial" pitchFamily="34" charset="0"/>
              <a:buChar char="•"/>
            </a:pPr>
            <a:r>
              <a:rPr lang="en-US" sz="2200" dirty="0" smtClean="0">
                <a:solidFill>
                  <a:schemeClr val="tx2">
                    <a:lumMod val="50000"/>
                  </a:schemeClr>
                </a:solidFill>
                <a:latin typeface="Arial" pitchFamily="34" charset="0"/>
                <a:cs typeface="Arial" pitchFamily="34" charset="0"/>
              </a:rPr>
              <a:t>Contact </a:t>
            </a:r>
            <a:r>
              <a:rPr lang="en-US" sz="2200" dirty="0" err="1" smtClean="0">
                <a:solidFill>
                  <a:schemeClr val="tx2">
                    <a:lumMod val="50000"/>
                  </a:schemeClr>
                </a:solidFill>
                <a:latin typeface="Arial" pitchFamily="34" charset="0"/>
                <a:cs typeface="Arial" pitchFamily="34" charset="0"/>
              </a:rPr>
              <a:t>NetSafe</a:t>
            </a:r>
            <a:r>
              <a:rPr lang="en-US" sz="2200" dirty="0" smtClean="0">
                <a:solidFill>
                  <a:schemeClr val="tx2">
                    <a:lumMod val="50000"/>
                  </a:schemeClr>
                </a:solidFill>
                <a:latin typeface="Arial" pitchFamily="34" charset="0"/>
                <a:cs typeface="Arial" pitchFamily="34" charset="0"/>
              </a:rPr>
              <a:t>.</a:t>
            </a:r>
          </a:p>
          <a:p>
            <a:pPr marL="514350" indent="-514350">
              <a:lnSpc>
                <a:spcPct val="120000"/>
              </a:lnSpc>
            </a:pPr>
            <a:endParaRPr lang="en-US" dirty="0" smtClean="0">
              <a:solidFill>
                <a:schemeClr val="tx2">
                  <a:lumMod val="50000"/>
                </a:schemeClr>
              </a:solidFill>
              <a:latin typeface="Arial" pitchFamily="34" charset="0"/>
              <a:cs typeface="Arial" pitchFamily="34" charset="0"/>
            </a:endParaRPr>
          </a:p>
        </p:txBody>
      </p:sp>
      <p:sp>
        <p:nvSpPr>
          <p:cNvPr id="6" name="TextBox 5"/>
          <p:cNvSpPr txBox="1"/>
          <p:nvPr/>
        </p:nvSpPr>
        <p:spPr>
          <a:xfrm>
            <a:off x="611560" y="6237312"/>
            <a:ext cx="1656184" cy="369332"/>
          </a:xfrm>
          <a:prstGeom prst="rect">
            <a:avLst/>
          </a:prstGeom>
          <a:noFill/>
          <a:ln>
            <a:noFill/>
          </a:ln>
        </p:spPr>
        <p:txBody>
          <a:bodyPr wrap="square" rtlCol="0">
            <a:spAutoFit/>
          </a:bodyPr>
          <a:lstStyle/>
          <a:p>
            <a:r>
              <a:rPr lang="en-NZ" dirty="0" smtClean="0">
                <a:solidFill>
                  <a:schemeClr val="bg1"/>
                </a:solidFill>
                <a:latin typeface="Arial Rounded MT Bold" pitchFamily="34" charset="0"/>
                <a:cs typeface="Arial" pitchFamily="34" charset="0"/>
              </a:rPr>
              <a:t>Workshop 9</a:t>
            </a:r>
            <a:endParaRPr lang="en-NZ" dirty="0">
              <a:solidFill>
                <a:schemeClr val="bg1"/>
              </a:solidFill>
              <a:latin typeface="Arial Rounded MT Bold" pitchFamily="34" charset="0"/>
              <a:cs typeface="Arial" pitchFamily="34" charset="0"/>
            </a:endParaRPr>
          </a:p>
        </p:txBody>
      </p:sp>
      <p:cxnSp>
        <p:nvCxnSpPr>
          <p:cNvPr id="8" name="Straight Connector 7"/>
          <p:cNvCxnSpPr/>
          <p:nvPr/>
        </p:nvCxnSpPr>
        <p:spPr>
          <a:xfrm>
            <a:off x="7812360" y="404664"/>
            <a:ext cx="216024" cy="0"/>
          </a:xfrm>
          <a:prstGeom prst="line">
            <a:avLst/>
          </a:prstGeom>
          <a:ln w="31750" cap="rnd">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1595</TotalTime>
  <Words>588</Words>
  <Application>Microsoft Office PowerPoint</Application>
  <PresentationFormat>On-screen Show (4:3)</PresentationFormat>
  <Paragraphs>62</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Bullying Prevention Workshops   Implementing the Bullying Prevention Guidance </vt:lpstr>
      <vt:lpstr>Workshops overview  </vt:lpstr>
      <vt:lpstr>Slide 3</vt:lpstr>
      <vt:lpstr>Working with parents and whanau  </vt:lpstr>
      <vt:lpstr>Working with parents and whanau  </vt:lpstr>
      <vt:lpstr>Working with parents and whanau  </vt:lpstr>
      <vt:lpstr>Providing advice to parents and whanau  </vt:lpstr>
      <vt:lpstr>Providing advice to parents and whanau  </vt:lpstr>
      <vt:lpstr>Providing advice to parents and whanau  </vt:lpstr>
    </vt:vector>
  </TitlesOfParts>
  <Company>Ministry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Prevention Workshops</dc:title>
  <dc:creator>Karen Harris</dc:creator>
  <cp:lastModifiedBy>Claire John</cp:lastModifiedBy>
  <cp:revision>165</cp:revision>
  <dcterms:created xsi:type="dcterms:W3CDTF">2017-01-09T20:09:54Z</dcterms:created>
  <dcterms:modified xsi:type="dcterms:W3CDTF">2017-05-17T00:45:09Z</dcterms:modified>
</cp:coreProperties>
</file>