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9"/>
  </p:notesMasterIdLst>
  <p:sldIdLst>
    <p:sldId id="292" r:id="rId2"/>
    <p:sldId id="293" r:id="rId3"/>
    <p:sldId id="294" r:id="rId4"/>
    <p:sldId id="276" r:id="rId5"/>
    <p:sldId id="277" r:id="rId6"/>
    <p:sldId id="278" r:id="rId7"/>
    <p:sldId id="27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728" autoAdjust="0"/>
  </p:normalViewPr>
  <p:slideViewPr>
    <p:cSldViewPr>
      <p:cViewPr varScale="1">
        <p:scale>
          <a:sx n="72" d="100"/>
          <a:sy n="72"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18"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3568" y="1484313"/>
            <a:ext cx="7848872" cy="5329237"/>
          </a:xfrm>
          <a:prstGeom prst="rect">
            <a:avLst/>
          </a:prstGeom>
        </p:spPr>
        <p:txBody>
          <a:bodyPr>
            <a:noAutofit/>
          </a:bodyPr>
          <a:lstStyle/>
          <a:p>
            <a:r>
              <a:rPr lang="en-US" sz="2200" dirty="0" err="1">
                <a:solidFill>
                  <a:schemeClr val="tx2">
                    <a:lumMod val="50000"/>
                  </a:schemeClr>
                </a:solidFill>
                <a:latin typeface="Arial" pitchFamily="34" charset="0"/>
                <a:cs typeface="Arial" pitchFamily="34" charset="0"/>
              </a:rPr>
              <a:t>Cyberbullying</a:t>
            </a:r>
            <a:r>
              <a:rPr lang="en-US" sz="2200" dirty="0">
                <a:solidFill>
                  <a:schemeClr val="tx2">
                    <a:lumMod val="50000"/>
                  </a:schemeClr>
                </a:solidFill>
                <a:latin typeface="Arial" pitchFamily="34" charset="0"/>
                <a:cs typeface="Arial" pitchFamily="34" charset="0"/>
              </a:rPr>
              <a:t> is one particular form of bullying, but it doesn’t sit on its own. It is bullying that is enabled, enhanced, or in some way mediated through digital technology</a:t>
            </a:r>
            <a:r>
              <a:rPr lang="en-US" sz="2200" dirty="0" smtClean="0">
                <a:solidFill>
                  <a:schemeClr val="tx2">
                    <a:lumMod val="50000"/>
                  </a:schemeClr>
                </a:solidFill>
                <a:latin typeface="Arial" pitchFamily="34" charset="0"/>
                <a:cs typeface="Arial" pitchFamily="34" charset="0"/>
              </a:rPr>
              <a:t>.</a:t>
            </a:r>
          </a:p>
          <a:p>
            <a:endParaRPr lang="en-US" sz="1400" dirty="0" smtClean="0">
              <a:solidFill>
                <a:schemeClr val="tx2">
                  <a:lumMod val="50000"/>
                </a:schemeClr>
              </a:solidFill>
              <a:latin typeface="Arial" pitchFamily="34" charset="0"/>
              <a:cs typeface="Arial" pitchFamily="34" charset="0"/>
            </a:endParaRPr>
          </a:p>
          <a:p>
            <a:r>
              <a:rPr lang="en-US" sz="2200" dirty="0" smtClean="0">
                <a:solidFill>
                  <a:schemeClr val="tx2">
                    <a:lumMod val="50000"/>
                  </a:schemeClr>
                </a:solidFill>
                <a:latin typeface="Arial" pitchFamily="34" charset="0"/>
                <a:cs typeface="Arial" pitchFamily="34" charset="0"/>
              </a:rPr>
              <a:t>Digital </a:t>
            </a:r>
            <a:r>
              <a:rPr lang="en-US" sz="2200" dirty="0">
                <a:solidFill>
                  <a:schemeClr val="tx2">
                    <a:lumMod val="50000"/>
                  </a:schemeClr>
                </a:solidFill>
                <a:latin typeface="Arial" pitchFamily="34" charset="0"/>
                <a:cs typeface="Arial" pitchFamily="34" charset="0"/>
              </a:rPr>
              <a:t>technology can be a medium for all kinds of bullying </a:t>
            </a:r>
            <a:r>
              <a:rPr lang="en-US" sz="2200" dirty="0" err="1">
                <a:solidFill>
                  <a:schemeClr val="tx2">
                    <a:lumMod val="50000"/>
                  </a:schemeClr>
                </a:solidFill>
                <a:latin typeface="Arial" pitchFamily="34" charset="0"/>
                <a:cs typeface="Arial" pitchFamily="34" charset="0"/>
              </a:rPr>
              <a:t>behaviour</a:t>
            </a:r>
            <a:r>
              <a:rPr lang="en-US" sz="2200" dirty="0">
                <a:solidFill>
                  <a:schemeClr val="tx2">
                    <a:lumMod val="50000"/>
                  </a:schemeClr>
                </a:solidFill>
                <a:latin typeface="Arial" pitchFamily="34" charset="0"/>
                <a:cs typeface="Arial" pitchFamily="34" charset="0"/>
              </a:rPr>
              <a:t>, including physical, verbal and social / relational bullying – and with its increasingly important role in young people’s lives, </a:t>
            </a:r>
            <a:r>
              <a:rPr lang="en-US" sz="2200" dirty="0" err="1">
                <a:solidFill>
                  <a:schemeClr val="tx2">
                    <a:lumMod val="50000"/>
                  </a:schemeClr>
                </a:solidFill>
                <a:latin typeface="Arial" pitchFamily="34" charset="0"/>
                <a:cs typeface="Arial" pitchFamily="34" charset="0"/>
              </a:rPr>
              <a:t>cyberbullying</a:t>
            </a:r>
            <a:r>
              <a:rPr lang="en-US" sz="2200" dirty="0">
                <a:solidFill>
                  <a:schemeClr val="tx2">
                    <a:lumMod val="50000"/>
                  </a:schemeClr>
                </a:solidFill>
                <a:latin typeface="Arial" pitchFamily="34" charset="0"/>
                <a:cs typeface="Arial" pitchFamily="34" charset="0"/>
              </a:rPr>
              <a:t> is becoming more prevalent. </a:t>
            </a:r>
            <a:endParaRPr lang="en-US" sz="2200" dirty="0" smtClean="0">
              <a:solidFill>
                <a:schemeClr val="tx2">
                  <a:lumMod val="50000"/>
                </a:schemeClr>
              </a:solidFill>
              <a:latin typeface="Arial" pitchFamily="34" charset="0"/>
              <a:cs typeface="Arial" pitchFamily="34" charset="0"/>
            </a:endParaRPr>
          </a:p>
          <a:p>
            <a:endParaRPr lang="en-US" sz="1200" dirty="0" smtClean="0">
              <a:solidFill>
                <a:schemeClr val="tx2">
                  <a:lumMod val="50000"/>
                </a:schemeClr>
              </a:solidFill>
              <a:latin typeface="Arial" pitchFamily="34" charset="0"/>
              <a:cs typeface="Arial" pitchFamily="34" charset="0"/>
            </a:endParaRPr>
          </a:p>
          <a:p>
            <a:r>
              <a:rPr lang="en-US" sz="2200" dirty="0" smtClean="0">
                <a:solidFill>
                  <a:schemeClr val="tx2">
                    <a:lumMod val="50000"/>
                  </a:schemeClr>
                </a:solidFill>
                <a:latin typeface="Arial" pitchFamily="34" charset="0"/>
                <a:cs typeface="Arial" pitchFamily="34" charset="0"/>
              </a:rPr>
              <a:t>Email</a:t>
            </a:r>
            <a:r>
              <a:rPr lang="en-US" sz="2200" dirty="0">
                <a:solidFill>
                  <a:schemeClr val="tx2">
                    <a:lumMod val="50000"/>
                  </a:schemeClr>
                </a:solidFill>
                <a:latin typeface="Arial" pitchFamily="34" charset="0"/>
                <a:cs typeface="Arial" pitchFamily="34" charset="0"/>
              </a:rPr>
              <a:t>, cell phones, chat rooms, social networking sites and instant messaging can all be used to bully others verbally, socially or psychologically. </a:t>
            </a:r>
            <a:endParaRPr lang="en-NZ" sz="22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8</a:t>
            </a:r>
            <a:endParaRPr lang="en-NZ" dirty="0">
              <a:solidFill>
                <a:schemeClr val="bg1"/>
              </a:solidFill>
              <a:latin typeface="Arial Rounded MT Bold" pitchFamily="34" charset="0"/>
              <a:cs typeface="Arial" pitchFamily="34" charset="0"/>
            </a:endParaRPr>
          </a:p>
        </p:txBody>
      </p:sp>
      <p:sp>
        <p:nvSpPr>
          <p:cNvPr id="7" name="Title 1"/>
          <p:cNvSpPr txBox="1">
            <a:spLocks/>
          </p:cNvSpPr>
          <p:nvPr/>
        </p:nvSpPr>
        <p:spPr>
          <a:xfrm>
            <a:off x="-180528" y="116632"/>
            <a:ext cx="961256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What is </a:t>
            </a:r>
            <a:r>
              <a:rPr lang="en-NZ" sz="4400" spc="-100" dirty="0" err="1" smtClean="0">
                <a:solidFill>
                  <a:schemeClr val="tx2">
                    <a:lumMod val="50000"/>
                  </a:schemeClr>
                </a:solidFill>
                <a:latin typeface="Arial Rounded MT Bold" pitchFamily="34" charset="0"/>
                <a:ea typeface="+mj-ea"/>
                <a:cs typeface="+mj-cs"/>
              </a:rPr>
              <a:t>c</a:t>
            </a:r>
            <a:r>
              <a:rPr kumimoji="0" lang="en-NZ" sz="4400" b="0" i="0" u="none" strike="noStrike" kern="1200" cap="none" spc="-100" normalizeH="0" baseline="0" noProof="0" dirty="0" err="1" smtClean="0">
                <a:ln>
                  <a:noFill/>
                </a:ln>
                <a:solidFill>
                  <a:schemeClr val="tx2">
                    <a:lumMod val="50000"/>
                  </a:schemeClr>
                </a:solidFill>
                <a:effectLst/>
                <a:uLnTx/>
                <a:uFillTx/>
                <a:latin typeface="Arial Rounded MT Bold" pitchFamily="34" charset="0"/>
                <a:ea typeface="+mj-ea"/>
                <a:cs typeface="+mj-cs"/>
              </a:rPr>
              <a:t>yberbullying</a:t>
            </a: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a:t>
            </a:r>
            <a:endParaRPr kumimoji="0" lang="en-NZ" sz="44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1" y="1484313"/>
            <a:ext cx="7992887" cy="4852987"/>
          </a:xfrm>
          <a:prstGeom prst="rect">
            <a:avLst/>
          </a:prstGeom>
        </p:spPr>
        <p:txBody>
          <a:bodyPr>
            <a:normAutofit/>
          </a:bodyPr>
          <a:lstStyle/>
          <a:p>
            <a:pPr marL="0" indent="0">
              <a:buNone/>
            </a:pPr>
            <a:r>
              <a:rPr lang="en-US" sz="2000" dirty="0">
                <a:solidFill>
                  <a:schemeClr val="tx2">
                    <a:lumMod val="50000"/>
                  </a:schemeClr>
                </a:solidFill>
                <a:latin typeface="Arial" pitchFamily="34" charset="0"/>
                <a:cs typeface="Arial" pitchFamily="34" charset="0"/>
              </a:rPr>
              <a:t>The characteristics of bullying </a:t>
            </a:r>
            <a:r>
              <a:rPr lang="en-US" sz="2000" dirty="0" err="1">
                <a:solidFill>
                  <a:schemeClr val="tx2">
                    <a:lumMod val="50000"/>
                  </a:schemeClr>
                </a:solidFill>
                <a:latin typeface="Arial" pitchFamily="34" charset="0"/>
                <a:cs typeface="Arial" pitchFamily="34" charset="0"/>
              </a:rPr>
              <a:t>behaviour</a:t>
            </a:r>
            <a:r>
              <a:rPr lang="en-US" sz="2000" dirty="0">
                <a:solidFill>
                  <a:schemeClr val="tx2">
                    <a:lumMod val="50000"/>
                  </a:schemeClr>
                </a:solidFill>
                <a:latin typeface="Arial" pitchFamily="34" charset="0"/>
                <a:cs typeface="Arial" pitchFamily="34" charset="0"/>
              </a:rPr>
              <a:t> </a:t>
            </a:r>
            <a:r>
              <a:rPr lang="en-US" sz="2000" dirty="0" smtClean="0">
                <a:solidFill>
                  <a:schemeClr val="tx2">
                    <a:lumMod val="50000"/>
                  </a:schemeClr>
                </a:solidFill>
                <a:latin typeface="Arial" pitchFamily="34" charset="0"/>
                <a:cs typeface="Arial" pitchFamily="34" charset="0"/>
              </a:rPr>
              <a:t>may </a:t>
            </a:r>
            <a:r>
              <a:rPr lang="en-US" sz="2000" dirty="0">
                <a:solidFill>
                  <a:schemeClr val="tx2">
                    <a:lumMod val="50000"/>
                  </a:schemeClr>
                </a:solidFill>
                <a:latin typeface="Arial" pitchFamily="34" charset="0"/>
                <a:cs typeface="Arial" pitchFamily="34" charset="0"/>
              </a:rPr>
              <a:t>be expressed differently in the context of </a:t>
            </a:r>
            <a:r>
              <a:rPr lang="en-US" sz="2000" dirty="0" err="1">
                <a:solidFill>
                  <a:schemeClr val="tx2">
                    <a:lumMod val="50000"/>
                  </a:schemeClr>
                </a:solidFill>
                <a:latin typeface="Arial" pitchFamily="34" charset="0"/>
                <a:cs typeface="Arial" pitchFamily="34" charset="0"/>
              </a:rPr>
              <a:t>cyberbullying</a:t>
            </a:r>
            <a:r>
              <a:rPr lang="en-US" sz="2000" dirty="0" smtClean="0">
                <a:solidFill>
                  <a:schemeClr val="tx2">
                    <a:lumMod val="50000"/>
                  </a:schemeClr>
                </a:solidFill>
                <a:latin typeface="Arial" pitchFamily="34" charset="0"/>
                <a:cs typeface="Arial" pitchFamily="34" charset="0"/>
              </a:rPr>
              <a:t>.</a:t>
            </a:r>
          </a:p>
          <a:p>
            <a:pPr marL="0" indent="0">
              <a:buNone/>
            </a:pPr>
            <a:r>
              <a:rPr lang="en-US" sz="2000" dirty="0" smtClean="0">
                <a:solidFill>
                  <a:schemeClr val="tx2">
                    <a:lumMod val="50000"/>
                  </a:schemeClr>
                </a:solidFill>
                <a:latin typeface="Arial" pitchFamily="34" charset="0"/>
                <a:cs typeface="Arial" pitchFamily="34" charset="0"/>
              </a:rPr>
              <a:t> </a:t>
            </a:r>
            <a:endParaRPr lang="en-US" sz="2000" dirty="0">
              <a:solidFill>
                <a:schemeClr val="tx2">
                  <a:lumMod val="50000"/>
                </a:schemeClr>
              </a:solidFill>
              <a:latin typeface="Arial" pitchFamily="34" charset="0"/>
              <a:cs typeface="Arial" pitchFamily="34" charset="0"/>
            </a:endParaRPr>
          </a:p>
          <a:p>
            <a:pPr marL="342000" indent="-342000" algn="l">
              <a:spcBef>
                <a:spcPts val="0"/>
              </a:spcBef>
              <a:spcAft>
                <a:spcPts val="600"/>
              </a:spcAft>
              <a:buFont typeface="Arial" pitchFamily="34" charset="0"/>
              <a:buChar char="•"/>
            </a:pPr>
            <a:r>
              <a:rPr lang="en-US" sz="2000" b="1" dirty="0">
                <a:solidFill>
                  <a:schemeClr val="tx2">
                    <a:lumMod val="50000"/>
                  </a:schemeClr>
                </a:solidFill>
                <a:latin typeface="Arial" pitchFamily="34" charset="0"/>
                <a:cs typeface="Arial" pitchFamily="34" charset="0"/>
              </a:rPr>
              <a:t>repetition </a:t>
            </a:r>
            <a:r>
              <a:rPr lang="en-US" sz="2000" dirty="0">
                <a:solidFill>
                  <a:schemeClr val="tx2">
                    <a:lumMod val="50000"/>
                  </a:schemeClr>
                </a:solidFill>
                <a:latin typeface="Arial" pitchFamily="34" charset="0"/>
                <a:cs typeface="Arial" pitchFamily="34" charset="0"/>
              </a:rPr>
              <a:t>– can be influenced by the ability of a single action to spread and be repeated rapidly to a wider audience and with a degree of permanence (</a:t>
            </a:r>
            <a:r>
              <a:rPr lang="en-US" sz="2000" dirty="0" smtClean="0">
                <a:solidFill>
                  <a:schemeClr val="tx2">
                    <a:lumMod val="50000"/>
                  </a:schemeClr>
                </a:solidFill>
                <a:latin typeface="Arial" pitchFamily="34" charset="0"/>
                <a:cs typeface="Arial" pitchFamily="34" charset="0"/>
              </a:rPr>
              <a:t>e.g</a:t>
            </a:r>
            <a:r>
              <a:rPr lang="en-US" sz="2000" dirty="0">
                <a:solidFill>
                  <a:schemeClr val="tx2">
                    <a:lumMod val="50000"/>
                  </a:schemeClr>
                </a:solidFill>
                <a:latin typeface="Arial" pitchFamily="34" charset="0"/>
                <a:cs typeface="Arial" pitchFamily="34" charset="0"/>
              </a:rPr>
              <a:t>.</a:t>
            </a:r>
            <a:r>
              <a:rPr lang="en-US" sz="2000" dirty="0" smtClean="0">
                <a:solidFill>
                  <a:schemeClr val="tx2">
                    <a:lumMod val="50000"/>
                  </a:schemeClr>
                </a:solidFill>
                <a:latin typeface="Arial" pitchFamily="34" charset="0"/>
                <a:cs typeface="Arial" pitchFamily="34" charset="0"/>
              </a:rPr>
              <a:t> </a:t>
            </a:r>
            <a:r>
              <a:rPr lang="en-US" sz="2000" dirty="0">
                <a:solidFill>
                  <a:schemeClr val="tx2">
                    <a:lumMod val="50000"/>
                  </a:schemeClr>
                </a:solidFill>
                <a:latin typeface="Arial" pitchFamily="34" charset="0"/>
                <a:cs typeface="Arial" pitchFamily="34" charset="0"/>
              </a:rPr>
              <a:t>forwarding texts</a:t>
            </a:r>
            <a:r>
              <a:rPr lang="en-US" sz="2000" dirty="0" smtClean="0">
                <a:solidFill>
                  <a:schemeClr val="tx2">
                    <a:lumMod val="50000"/>
                  </a:schemeClr>
                </a:solidFill>
                <a:latin typeface="Arial" pitchFamily="34" charset="0"/>
                <a:cs typeface="Arial" pitchFamily="34" charset="0"/>
              </a:rPr>
              <a:t>)</a:t>
            </a:r>
          </a:p>
          <a:p>
            <a:pPr marL="342000" indent="-342000" algn="l">
              <a:spcBef>
                <a:spcPts val="0"/>
              </a:spcBef>
              <a:spcAft>
                <a:spcPts val="600"/>
              </a:spcAft>
              <a:buFont typeface="Arial" pitchFamily="34" charset="0"/>
              <a:buChar char="•"/>
            </a:pPr>
            <a:endParaRPr lang="en-US" sz="1000" dirty="0">
              <a:solidFill>
                <a:schemeClr val="tx2">
                  <a:lumMod val="50000"/>
                </a:schemeClr>
              </a:solidFill>
              <a:latin typeface="Arial" pitchFamily="34" charset="0"/>
              <a:cs typeface="Arial" pitchFamily="34" charset="0"/>
            </a:endParaRPr>
          </a:p>
          <a:p>
            <a:pPr marL="342000" indent="-342000" algn="l">
              <a:spcBef>
                <a:spcPts val="0"/>
              </a:spcBef>
              <a:spcAft>
                <a:spcPts val="600"/>
              </a:spcAft>
              <a:buFont typeface="Arial" pitchFamily="34" charset="0"/>
              <a:buChar char="•"/>
            </a:pPr>
            <a:r>
              <a:rPr lang="en-US" sz="2000" b="1" dirty="0">
                <a:solidFill>
                  <a:schemeClr val="tx2">
                    <a:lumMod val="50000"/>
                  </a:schemeClr>
                </a:solidFill>
                <a:latin typeface="Arial" pitchFamily="34" charset="0"/>
                <a:cs typeface="Arial" pitchFamily="34" charset="0"/>
              </a:rPr>
              <a:t>power imbalance </a:t>
            </a:r>
            <a:r>
              <a:rPr lang="en-US" sz="2000" dirty="0">
                <a:solidFill>
                  <a:schemeClr val="tx2">
                    <a:lumMod val="50000"/>
                  </a:schemeClr>
                </a:solidFill>
                <a:latin typeface="Arial" pitchFamily="34" charset="0"/>
                <a:cs typeface="Arial" pitchFamily="34" charset="0"/>
              </a:rPr>
              <a:t>– can also be a function of the anonymity of </a:t>
            </a:r>
            <a:r>
              <a:rPr lang="en-US" sz="2000" dirty="0" smtClean="0">
                <a:solidFill>
                  <a:schemeClr val="tx2">
                    <a:lumMod val="50000"/>
                  </a:schemeClr>
                </a:solidFill>
                <a:latin typeface="Arial" pitchFamily="34" charset="0"/>
                <a:cs typeface="Arial" pitchFamily="34" charset="0"/>
              </a:rPr>
              <a:t>initiator, </a:t>
            </a:r>
            <a:r>
              <a:rPr lang="en-US" sz="2000" dirty="0">
                <a:solidFill>
                  <a:schemeClr val="tx2">
                    <a:lumMod val="50000"/>
                  </a:schemeClr>
                </a:solidFill>
                <a:latin typeface="Arial" pitchFamily="34" charset="0"/>
                <a:cs typeface="Arial" pitchFamily="34" charset="0"/>
              </a:rPr>
              <a:t>or of an </a:t>
            </a:r>
            <a:r>
              <a:rPr lang="en-US" sz="2000" dirty="0" smtClean="0">
                <a:solidFill>
                  <a:schemeClr val="tx2">
                    <a:lumMod val="50000"/>
                  </a:schemeClr>
                </a:solidFill>
                <a:latin typeface="Arial" pitchFamily="34" charset="0"/>
                <a:cs typeface="Arial" pitchFamily="34" charset="0"/>
              </a:rPr>
              <a:t>ability </a:t>
            </a:r>
            <a:r>
              <a:rPr lang="en-US" sz="2000" dirty="0">
                <a:solidFill>
                  <a:schemeClr val="tx2">
                    <a:lumMod val="50000"/>
                  </a:schemeClr>
                </a:solidFill>
                <a:latin typeface="Arial" pitchFamily="34" charset="0"/>
                <a:cs typeface="Arial" pitchFamily="34" charset="0"/>
              </a:rPr>
              <a:t>to use technology (as opposed to traditional age, physical strength and social status imbalances) </a:t>
            </a:r>
            <a:endParaRPr lang="en-US" sz="2000" dirty="0" smtClean="0">
              <a:solidFill>
                <a:schemeClr val="tx2">
                  <a:lumMod val="50000"/>
                </a:schemeClr>
              </a:solidFill>
              <a:latin typeface="Arial" pitchFamily="34" charset="0"/>
              <a:cs typeface="Arial" pitchFamily="34" charset="0"/>
            </a:endParaRPr>
          </a:p>
          <a:p>
            <a:pPr marL="342000" indent="-342000" algn="l">
              <a:spcBef>
                <a:spcPts val="0"/>
              </a:spcBef>
              <a:spcAft>
                <a:spcPts val="600"/>
              </a:spcAft>
              <a:buFont typeface="Arial" pitchFamily="34" charset="0"/>
              <a:buChar char="•"/>
            </a:pPr>
            <a:endParaRPr lang="en-US" sz="1000" dirty="0">
              <a:solidFill>
                <a:schemeClr val="tx2">
                  <a:lumMod val="50000"/>
                </a:schemeClr>
              </a:solidFill>
              <a:latin typeface="Arial" pitchFamily="34" charset="0"/>
              <a:cs typeface="Arial" pitchFamily="34" charset="0"/>
            </a:endParaRPr>
          </a:p>
          <a:p>
            <a:pPr marL="342000" indent="-342000" algn="l">
              <a:spcBef>
                <a:spcPts val="0"/>
              </a:spcBef>
              <a:spcAft>
                <a:spcPts val="600"/>
              </a:spcAft>
              <a:buFont typeface="Arial" pitchFamily="34" charset="0"/>
              <a:buChar char="•"/>
            </a:pPr>
            <a:r>
              <a:rPr lang="en-US" sz="2000" b="1" dirty="0" err="1">
                <a:solidFill>
                  <a:schemeClr val="tx2">
                    <a:lumMod val="50000"/>
                  </a:schemeClr>
                </a:solidFill>
                <a:latin typeface="Arial" pitchFamily="34" charset="0"/>
                <a:cs typeface="Arial" pitchFamily="34" charset="0"/>
              </a:rPr>
              <a:t>cyberbullying</a:t>
            </a:r>
            <a:r>
              <a:rPr lang="en-US" sz="2000" dirty="0">
                <a:solidFill>
                  <a:schemeClr val="tx2">
                    <a:lumMod val="50000"/>
                  </a:schemeClr>
                </a:solidFill>
                <a:latin typeface="Arial" pitchFamily="34" charset="0"/>
                <a:cs typeface="Arial" pitchFamily="34" charset="0"/>
              </a:rPr>
              <a:t> – can involve people who have never physically met and / or people who share no common acquaintances. </a:t>
            </a:r>
          </a:p>
          <a:p>
            <a:endParaRPr lang="en-NZ" sz="20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8</a:t>
            </a:r>
            <a:endParaRPr lang="en-NZ" dirty="0">
              <a:solidFill>
                <a:schemeClr val="bg1"/>
              </a:solidFill>
              <a:latin typeface="Arial Rounded MT Bold" pitchFamily="34" charset="0"/>
              <a:cs typeface="Arial" pitchFamily="34" charset="0"/>
            </a:endParaRPr>
          </a:p>
        </p:txBody>
      </p:sp>
      <p:sp>
        <p:nvSpPr>
          <p:cNvPr id="7" name="Title 1"/>
          <p:cNvSpPr txBox="1">
            <a:spLocks/>
          </p:cNvSpPr>
          <p:nvPr/>
        </p:nvSpPr>
        <p:spPr>
          <a:xfrm>
            <a:off x="-180528" y="116632"/>
            <a:ext cx="961256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Characteristics of </a:t>
            </a:r>
            <a:r>
              <a:rPr kumimoji="0" lang="en-NZ" sz="4400" b="0" i="0" u="none" strike="noStrike" kern="1200" cap="none" spc="-100" normalizeH="0" baseline="0" noProof="0" dirty="0" err="1" smtClean="0">
                <a:ln>
                  <a:noFill/>
                </a:ln>
                <a:solidFill>
                  <a:schemeClr val="tx2">
                    <a:lumMod val="50000"/>
                  </a:schemeClr>
                </a:solidFill>
                <a:effectLst/>
                <a:uLnTx/>
                <a:uFillTx/>
                <a:latin typeface="Arial Rounded MT Bold" pitchFamily="34" charset="0"/>
                <a:ea typeface="+mj-ea"/>
                <a:cs typeface="+mj-cs"/>
              </a:rPr>
              <a:t>cyberbullying</a:t>
            </a: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a:t>
            </a:r>
            <a:endParaRPr kumimoji="0" lang="en-NZ" sz="44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1484313"/>
            <a:ext cx="7776864" cy="4392612"/>
          </a:xfrm>
          <a:prstGeom prst="rect">
            <a:avLst/>
          </a:prstGeom>
        </p:spPr>
        <p:txBody>
          <a:bodyPr>
            <a:normAutofit/>
          </a:bodyPr>
          <a:lstStyle/>
          <a:p>
            <a:pPr>
              <a:buNone/>
            </a:pPr>
            <a:r>
              <a:rPr lang="en-NZ" sz="2400" dirty="0">
                <a:solidFill>
                  <a:schemeClr val="tx2">
                    <a:lumMod val="50000"/>
                  </a:schemeClr>
                </a:solidFill>
                <a:latin typeface="Arial" pitchFamily="34" charset="0"/>
                <a:cs typeface="Arial" pitchFamily="34" charset="0"/>
              </a:rPr>
              <a:t>Examples of </a:t>
            </a:r>
            <a:r>
              <a:rPr lang="en-NZ" sz="2400" dirty="0" err="1">
                <a:solidFill>
                  <a:schemeClr val="tx2">
                    <a:lumMod val="50000"/>
                  </a:schemeClr>
                </a:solidFill>
                <a:latin typeface="Arial" pitchFamily="34" charset="0"/>
                <a:cs typeface="Arial" pitchFamily="34" charset="0"/>
              </a:rPr>
              <a:t>cyberbullying</a:t>
            </a:r>
            <a:r>
              <a:rPr lang="en-NZ" sz="2400" dirty="0">
                <a:solidFill>
                  <a:schemeClr val="tx2">
                    <a:lumMod val="50000"/>
                  </a:schemeClr>
                </a:solidFill>
                <a:latin typeface="Arial" pitchFamily="34" charset="0"/>
                <a:cs typeface="Arial" pitchFamily="34" charset="0"/>
              </a:rPr>
              <a:t> include: </a:t>
            </a:r>
          </a:p>
          <a:p>
            <a:pPr marL="342000" indent="-342000" algn="l">
              <a:buFont typeface="Arial" pitchFamily="34" charset="0"/>
              <a:buChar char="•"/>
            </a:pPr>
            <a:r>
              <a:rPr lang="en-US" sz="2400" dirty="0">
                <a:solidFill>
                  <a:schemeClr val="tx2">
                    <a:lumMod val="50000"/>
                  </a:schemeClr>
                </a:solidFill>
                <a:latin typeface="Arial" pitchFamily="34" charset="0"/>
                <a:cs typeface="Arial" pitchFamily="34" charset="0"/>
              </a:rPr>
              <a:t>sending abusive texts or emails </a:t>
            </a:r>
          </a:p>
          <a:p>
            <a:pPr marL="342000" indent="-342000" algn="l">
              <a:buFont typeface="Arial" pitchFamily="34" charset="0"/>
              <a:buChar char="•"/>
            </a:pPr>
            <a:r>
              <a:rPr lang="en-US" sz="2400" dirty="0">
                <a:solidFill>
                  <a:schemeClr val="tx2">
                    <a:lumMod val="50000"/>
                  </a:schemeClr>
                </a:solidFill>
                <a:latin typeface="Arial" pitchFamily="34" charset="0"/>
                <a:cs typeface="Arial" pitchFamily="34" charset="0"/>
              </a:rPr>
              <a:t>posting negative or inappropriate messages or images on social networking sites </a:t>
            </a:r>
          </a:p>
          <a:p>
            <a:pPr marL="342000" indent="-342000" algn="l">
              <a:buFont typeface="Arial" pitchFamily="34" charset="0"/>
              <a:buChar char="•"/>
            </a:pPr>
            <a:r>
              <a:rPr lang="en-US" sz="2400" dirty="0">
                <a:solidFill>
                  <a:schemeClr val="tx2">
                    <a:lumMod val="50000"/>
                  </a:schemeClr>
                </a:solidFill>
                <a:latin typeface="Arial" pitchFamily="34" charset="0"/>
                <a:cs typeface="Arial" pitchFamily="34" charset="0"/>
              </a:rPr>
              <a:t>taking and sharing private images, including sexual images </a:t>
            </a:r>
          </a:p>
          <a:p>
            <a:pPr marL="342000" indent="-342000" algn="l">
              <a:buFont typeface="Arial" pitchFamily="34" charset="0"/>
              <a:buChar char="•"/>
            </a:pPr>
            <a:r>
              <a:rPr lang="en-US" sz="2400" dirty="0">
                <a:solidFill>
                  <a:schemeClr val="tx2">
                    <a:lumMod val="50000"/>
                  </a:schemeClr>
                </a:solidFill>
                <a:latin typeface="Arial" pitchFamily="34" charset="0"/>
                <a:cs typeface="Arial" pitchFamily="34" charset="0"/>
              </a:rPr>
              <a:t>forming bullying groups on social networking sites </a:t>
            </a:r>
          </a:p>
          <a:p>
            <a:pPr marL="342000" indent="-342000" algn="l">
              <a:buFont typeface="Arial" pitchFamily="34" charset="0"/>
              <a:buChar char="•"/>
            </a:pPr>
            <a:r>
              <a:rPr lang="en-US" sz="2400" dirty="0">
                <a:solidFill>
                  <a:schemeClr val="tx2">
                    <a:lumMod val="50000"/>
                  </a:schemeClr>
                </a:solidFill>
                <a:latin typeface="Arial" pitchFamily="34" charset="0"/>
                <a:cs typeface="Arial" pitchFamily="34" charset="0"/>
              </a:rPr>
              <a:t>assuming the identity of a target online and representing them in a way that may be harmful to them or cause them distress. </a:t>
            </a:r>
          </a:p>
          <a:p>
            <a:endParaRPr lang="en-NZ"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8</a:t>
            </a:r>
            <a:endParaRPr lang="en-NZ" dirty="0">
              <a:solidFill>
                <a:schemeClr val="bg1"/>
              </a:solidFill>
              <a:latin typeface="Arial Rounded MT Bold" pitchFamily="34" charset="0"/>
              <a:cs typeface="Arial" pitchFamily="34" charset="0"/>
            </a:endParaRPr>
          </a:p>
        </p:txBody>
      </p:sp>
      <p:sp>
        <p:nvSpPr>
          <p:cNvPr id="8" name="Title 1"/>
          <p:cNvSpPr txBox="1">
            <a:spLocks/>
          </p:cNvSpPr>
          <p:nvPr/>
        </p:nvSpPr>
        <p:spPr>
          <a:xfrm>
            <a:off x="-180528" y="116632"/>
            <a:ext cx="961256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Examples of </a:t>
            </a:r>
            <a:r>
              <a:rPr lang="en-NZ" sz="4400" spc="-100" dirty="0" smtClean="0">
                <a:solidFill>
                  <a:schemeClr val="tx2">
                    <a:lumMod val="50000"/>
                  </a:schemeClr>
                </a:solidFill>
                <a:latin typeface="Arial Rounded MT Bold" pitchFamily="34" charset="0"/>
                <a:ea typeface="+mj-ea"/>
                <a:cs typeface="+mj-cs"/>
              </a:rPr>
              <a:t>c</a:t>
            </a:r>
            <a:r>
              <a:rPr kumimoji="0" lang="en-NZ" sz="4400" b="0" i="0" u="none" strike="noStrike" kern="1200" cap="none" spc="-100" normalizeH="0" baseline="0" noProof="0" dirty="0" err="1" smtClean="0">
                <a:ln>
                  <a:noFill/>
                </a:ln>
                <a:solidFill>
                  <a:schemeClr val="tx2">
                    <a:lumMod val="50000"/>
                  </a:schemeClr>
                </a:solidFill>
                <a:effectLst/>
                <a:uLnTx/>
                <a:uFillTx/>
                <a:latin typeface="Arial Rounded MT Bold" pitchFamily="34" charset="0"/>
                <a:ea typeface="+mj-ea"/>
                <a:cs typeface="+mj-cs"/>
              </a:rPr>
              <a:t>yberbullying</a:t>
            </a:r>
            <a:endParaRPr kumimoji="0" lang="en-NZ" sz="44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1143000"/>
          </a:xfrm>
          <a:prstGeom prst="rect">
            <a:avLst/>
          </a:prstGeom>
        </p:spPr>
        <p:txBody>
          <a:bodyPr>
            <a:noAutofit/>
          </a:bodyPr>
          <a:lstStyle/>
          <a:p>
            <a:r>
              <a:rPr lang="en-NZ" sz="3400" dirty="0" err="1" smtClean="0">
                <a:solidFill>
                  <a:schemeClr val="tx2">
                    <a:lumMod val="50000"/>
                  </a:schemeClr>
                </a:solidFill>
                <a:latin typeface="Arial Rounded MT Bold" pitchFamily="34" charset="0"/>
              </a:rPr>
              <a:t>Cyberbullying</a:t>
            </a:r>
            <a:r>
              <a:rPr lang="en-NZ" sz="3400" dirty="0" smtClean="0">
                <a:solidFill>
                  <a:schemeClr val="tx2">
                    <a:lumMod val="50000"/>
                  </a:schemeClr>
                </a:solidFill>
                <a:latin typeface="Arial Rounded MT Bold" pitchFamily="34" charset="0"/>
              </a:rPr>
              <a:t> and other forms of bullying </a:t>
            </a:r>
            <a:endParaRPr lang="en-NZ" sz="3400"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683568" y="1557338"/>
            <a:ext cx="7920880" cy="3787775"/>
          </a:xfrm>
          <a:prstGeom prst="rect">
            <a:avLst/>
          </a:prstGeom>
        </p:spPr>
        <p:txBody>
          <a:bodyPr>
            <a:noAutofit/>
          </a:bodyPr>
          <a:lstStyle/>
          <a:p>
            <a:pPr marL="0" indent="0">
              <a:spcBef>
                <a:spcPts val="0"/>
              </a:spcBef>
              <a:buNone/>
            </a:pPr>
            <a:r>
              <a:rPr lang="en-NZ" sz="2200" dirty="0" smtClean="0">
                <a:solidFill>
                  <a:schemeClr val="tx2">
                    <a:lumMod val="50000"/>
                  </a:schemeClr>
                </a:solidFill>
                <a:latin typeface="Arial" pitchFamily="34" charset="0"/>
                <a:cs typeface="Arial" pitchFamily="34" charset="0"/>
              </a:rPr>
              <a:t>In many ways cyber bullying is like any other form of bullying.</a:t>
            </a:r>
          </a:p>
          <a:p>
            <a:pPr marL="0" indent="0">
              <a:spcBef>
                <a:spcPts val="0"/>
              </a:spcBef>
              <a:buNone/>
            </a:pPr>
            <a:endParaRPr lang="en-NZ" sz="1200" dirty="0" smtClean="0">
              <a:solidFill>
                <a:schemeClr val="tx2">
                  <a:lumMod val="50000"/>
                </a:schemeClr>
              </a:solidFill>
              <a:latin typeface="Arial" pitchFamily="34" charset="0"/>
              <a:cs typeface="Arial" pitchFamily="34" charset="0"/>
            </a:endParaRPr>
          </a:p>
          <a:p>
            <a:pPr marL="0" indent="0">
              <a:spcBef>
                <a:spcPts val="0"/>
              </a:spcBef>
              <a:buNone/>
            </a:pPr>
            <a:r>
              <a:rPr lang="en-US" sz="2200" dirty="0" err="1">
                <a:solidFill>
                  <a:schemeClr val="tx2">
                    <a:lumMod val="50000"/>
                  </a:schemeClr>
                </a:solidFill>
                <a:latin typeface="Arial" pitchFamily="34" charset="0"/>
                <a:cs typeface="Arial" pitchFamily="34" charset="0"/>
              </a:rPr>
              <a:t>Cyberbullying</a:t>
            </a:r>
            <a:r>
              <a:rPr lang="en-US" sz="2200" dirty="0">
                <a:solidFill>
                  <a:schemeClr val="tx2">
                    <a:lumMod val="50000"/>
                  </a:schemeClr>
                </a:solidFill>
                <a:latin typeface="Arial" pitchFamily="34" charset="0"/>
                <a:cs typeface="Arial" pitchFamily="34" charset="0"/>
              </a:rPr>
              <a:t> may occur alongside bullying in a physical environment which would intensify the effect. </a:t>
            </a:r>
            <a:r>
              <a:rPr lang="en-US" sz="2200" dirty="0" smtClean="0">
                <a:solidFill>
                  <a:schemeClr val="tx2">
                    <a:lumMod val="50000"/>
                  </a:schemeClr>
                </a:solidFill>
                <a:latin typeface="Arial" pitchFamily="34" charset="0"/>
                <a:cs typeface="Arial" pitchFamily="34" charset="0"/>
              </a:rPr>
              <a:t>E.g. </a:t>
            </a:r>
            <a:r>
              <a:rPr lang="en-US" sz="2200" dirty="0">
                <a:solidFill>
                  <a:schemeClr val="tx2">
                    <a:lumMod val="50000"/>
                  </a:schemeClr>
                </a:solidFill>
                <a:latin typeface="Arial" pitchFamily="34" charset="0"/>
                <a:cs typeface="Arial" pitchFamily="34" charset="0"/>
              </a:rPr>
              <a:t>recording </a:t>
            </a:r>
            <a:r>
              <a:rPr lang="en-US" sz="2200" dirty="0" smtClean="0">
                <a:solidFill>
                  <a:schemeClr val="tx2">
                    <a:lumMod val="50000"/>
                  </a:schemeClr>
                </a:solidFill>
                <a:latin typeface="Arial" pitchFamily="34" charset="0"/>
                <a:cs typeface="Arial" pitchFamily="34" charset="0"/>
              </a:rPr>
              <a:t>and distributing a </a:t>
            </a:r>
            <a:r>
              <a:rPr lang="en-US" sz="2200" dirty="0">
                <a:solidFill>
                  <a:schemeClr val="tx2">
                    <a:lumMod val="50000"/>
                  </a:schemeClr>
                </a:solidFill>
                <a:latin typeface="Arial" pitchFamily="34" charset="0"/>
                <a:cs typeface="Arial" pitchFamily="34" charset="0"/>
              </a:rPr>
              <a:t>bullying incident on a </a:t>
            </a:r>
            <a:r>
              <a:rPr lang="en-US" sz="2200" dirty="0" err="1" smtClean="0">
                <a:solidFill>
                  <a:schemeClr val="tx2">
                    <a:lumMod val="50000"/>
                  </a:schemeClr>
                </a:solidFill>
                <a:latin typeface="Arial" pitchFamily="34" charset="0"/>
                <a:cs typeface="Arial" pitchFamily="34" charset="0"/>
              </a:rPr>
              <a:t>smartphone</a:t>
            </a:r>
            <a:r>
              <a:rPr lang="en-US" sz="2200" dirty="0" smtClean="0">
                <a:solidFill>
                  <a:schemeClr val="tx2">
                    <a:lumMod val="50000"/>
                  </a:schemeClr>
                </a:solidFill>
                <a:latin typeface="Arial" pitchFamily="34" charset="0"/>
                <a:cs typeface="Arial" pitchFamily="34" charset="0"/>
              </a:rPr>
              <a:t>. </a:t>
            </a:r>
            <a:r>
              <a:rPr lang="en-US" sz="2200" dirty="0">
                <a:solidFill>
                  <a:schemeClr val="tx2">
                    <a:lumMod val="50000"/>
                  </a:schemeClr>
                </a:solidFill>
                <a:latin typeface="Arial" pitchFamily="34" charset="0"/>
                <a:cs typeface="Arial" pitchFamily="34" charset="0"/>
              </a:rPr>
              <a:t>One study found children who were bullied offline were 15 times more likely to be bullied </a:t>
            </a:r>
            <a:r>
              <a:rPr lang="en-US" sz="2200" dirty="0" smtClean="0">
                <a:solidFill>
                  <a:schemeClr val="tx2">
                    <a:lumMod val="50000"/>
                  </a:schemeClr>
                </a:solidFill>
                <a:latin typeface="Arial" pitchFamily="34" charset="0"/>
                <a:cs typeface="Arial" pitchFamily="34" charset="0"/>
              </a:rPr>
              <a:t>online*.</a:t>
            </a:r>
          </a:p>
          <a:p>
            <a:pPr marL="0" indent="0">
              <a:spcBef>
                <a:spcPts val="0"/>
              </a:spcBef>
              <a:buNone/>
            </a:pPr>
            <a:endParaRPr lang="en-US" sz="1000" dirty="0">
              <a:solidFill>
                <a:schemeClr val="tx2">
                  <a:lumMod val="50000"/>
                </a:schemeClr>
              </a:solidFill>
              <a:latin typeface="Arial" pitchFamily="34" charset="0"/>
              <a:cs typeface="Arial" pitchFamily="34" charset="0"/>
            </a:endParaRPr>
          </a:p>
          <a:p>
            <a:pPr marL="0" indent="0">
              <a:spcBef>
                <a:spcPts val="0"/>
              </a:spcBef>
              <a:buNone/>
            </a:pPr>
            <a:r>
              <a:rPr lang="en-US" sz="2200" dirty="0" smtClean="0">
                <a:solidFill>
                  <a:schemeClr val="tx2">
                    <a:lumMod val="50000"/>
                  </a:schemeClr>
                </a:solidFill>
                <a:latin typeface="Arial" pitchFamily="34" charset="0"/>
                <a:cs typeface="Arial" pitchFamily="34" charset="0"/>
              </a:rPr>
              <a:t>Equally students who are experiencing </a:t>
            </a:r>
            <a:r>
              <a:rPr lang="en-US" sz="2200" dirty="0" err="1" smtClean="0">
                <a:solidFill>
                  <a:schemeClr val="tx2">
                    <a:lumMod val="50000"/>
                  </a:schemeClr>
                </a:solidFill>
                <a:latin typeface="Arial" pitchFamily="34" charset="0"/>
                <a:cs typeface="Arial" pitchFamily="34" charset="0"/>
              </a:rPr>
              <a:t>cyberbullying</a:t>
            </a:r>
            <a:r>
              <a:rPr lang="en-US" sz="2200" dirty="0" smtClean="0">
                <a:solidFill>
                  <a:schemeClr val="tx2">
                    <a:lumMod val="50000"/>
                  </a:schemeClr>
                </a:solidFill>
                <a:latin typeface="Arial" pitchFamily="34" charset="0"/>
                <a:cs typeface="Arial" pitchFamily="34" charset="0"/>
              </a:rPr>
              <a:t> are likely to also be experiencing other forms of bullying. </a:t>
            </a:r>
            <a:endParaRPr lang="en-NZ" sz="2200" dirty="0">
              <a:solidFill>
                <a:schemeClr val="tx2">
                  <a:lumMod val="50000"/>
                </a:schemeClr>
              </a:solidFill>
              <a:latin typeface="Arial" pitchFamily="34" charset="0"/>
              <a:cs typeface="Arial" pitchFamily="34" charset="0"/>
            </a:endParaRPr>
          </a:p>
          <a:p>
            <a:pPr marL="0" indent="0">
              <a:spcBef>
                <a:spcPts val="0"/>
              </a:spcBef>
              <a:buNone/>
            </a:pPr>
            <a:endParaRPr lang="en-NZ" sz="22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5373216"/>
            <a:ext cx="8280920" cy="461665"/>
          </a:xfrm>
          <a:prstGeom prst="rect">
            <a:avLst/>
          </a:prstGeom>
          <a:noFill/>
        </p:spPr>
        <p:txBody>
          <a:bodyPr wrap="square" rtlCol="0">
            <a:spAutoFit/>
          </a:bodyPr>
          <a:lstStyle/>
          <a:p>
            <a:r>
              <a:rPr lang="en-US" sz="1200" dirty="0" smtClean="0">
                <a:solidFill>
                  <a:schemeClr val="tx2">
                    <a:lumMod val="50000"/>
                  </a:schemeClr>
                </a:solidFill>
                <a:latin typeface="Arial" pitchFamily="34" charset="0"/>
                <a:cs typeface="Arial" pitchFamily="34" charset="0"/>
              </a:rPr>
              <a:t> *</a:t>
            </a:r>
            <a:r>
              <a:rPr lang="en-US" sz="1200" dirty="0" err="1" smtClean="0">
                <a:solidFill>
                  <a:schemeClr val="tx2">
                    <a:lumMod val="50000"/>
                  </a:schemeClr>
                </a:solidFill>
                <a:latin typeface="Arial" pitchFamily="34" charset="0"/>
                <a:cs typeface="Arial" pitchFamily="34" charset="0"/>
              </a:rPr>
              <a:t>Hasebrink</a:t>
            </a:r>
            <a:r>
              <a:rPr lang="en-US" sz="1200" dirty="0">
                <a:solidFill>
                  <a:schemeClr val="tx2">
                    <a:lumMod val="50000"/>
                  </a:schemeClr>
                </a:solidFill>
                <a:latin typeface="Arial" pitchFamily="34" charset="0"/>
                <a:cs typeface="Arial" pitchFamily="34" charset="0"/>
              </a:rPr>
              <a:t>, U., Livingstone, </a:t>
            </a:r>
            <a:r>
              <a:rPr lang="en-US" sz="1200" dirty="0" err="1">
                <a:solidFill>
                  <a:schemeClr val="tx2">
                    <a:lumMod val="50000"/>
                  </a:schemeClr>
                </a:solidFill>
                <a:latin typeface="Arial" pitchFamily="34" charset="0"/>
                <a:cs typeface="Arial" pitchFamily="34" charset="0"/>
              </a:rPr>
              <a:t>S.l</a:t>
            </a:r>
            <a:r>
              <a:rPr lang="en-US" sz="1200" dirty="0">
                <a:solidFill>
                  <a:schemeClr val="tx2">
                    <a:lumMod val="50000"/>
                  </a:schemeClr>
                </a:solidFill>
                <a:latin typeface="Arial" pitchFamily="34" charset="0"/>
                <a:cs typeface="Arial" pitchFamily="34" charset="0"/>
              </a:rPr>
              <a:t>, &amp; Haddon, L. (2008) Comparing children’s online opportunities and risks across Europe: Cross-national comparisons for EU Kids. Online article. </a:t>
            </a:r>
            <a:endParaRPr lang="en-NZ" sz="1200" dirty="0">
              <a:solidFill>
                <a:schemeClr val="tx2">
                  <a:lumMod val="50000"/>
                </a:schemeClr>
              </a:solidFill>
              <a:latin typeface="Arial" pitchFamily="34" charset="0"/>
              <a:cs typeface="Arial" pitchFamily="34" charset="0"/>
            </a:endParaRPr>
          </a:p>
        </p:txBody>
      </p:sp>
      <p:sp>
        <p:nvSpPr>
          <p:cNvPr id="7" name="TextBox 6"/>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8</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1592</TotalTime>
  <Words>550</Words>
  <Application>Microsoft Office PowerPoint</Application>
  <PresentationFormat>On-screen Show (4:3)</PresentationFormat>
  <Paragraphs>44</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Bullying Prevention Workshops   Implementing the Bullying Prevention Guidance </vt:lpstr>
      <vt:lpstr>Workshops overview  </vt:lpstr>
      <vt:lpstr>Slide 3</vt:lpstr>
      <vt:lpstr>Slide 4</vt:lpstr>
      <vt:lpstr>Slide 5</vt:lpstr>
      <vt:lpstr>Slide 6</vt:lpstr>
      <vt:lpstr>Cyberbullying and other forms of bullying </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165</cp:revision>
  <dcterms:created xsi:type="dcterms:W3CDTF">2017-01-09T20:09:54Z</dcterms:created>
  <dcterms:modified xsi:type="dcterms:W3CDTF">2017-05-17T00:41:08Z</dcterms:modified>
</cp:coreProperties>
</file>