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7"/>
  </p:notesMasterIdLst>
  <p:sldIdLst>
    <p:sldId id="292" r:id="rId2"/>
    <p:sldId id="293" r:id="rId3"/>
    <p:sldId id="294" r:id="rId4"/>
    <p:sldId id="31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8256"/>
            <a:ext cx="9612560" cy="1143000"/>
          </a:xfrm>
        </p:spPr>
        <p:txBody>
          <a:bodyPr>
            <a:noAutofit/>
          </a:bodyPr>
          <a:lstStyle/>
          <a:p>
            <a:r>
              <a:rPr lang="en-NZ" sz="3800" spc="-100" dirty="0" smtClean="0">
                <a:solidFill>
                  <a:schemeClr val="tx2">
                    <a:lumMod val="50000"/>
                  </a:schemeClr>
                </a:solidFill>
                <a:latin typeface="Arial Rounded MT Bold" pitchFamily="34" charset="0"/>
              </a:rPr>
              <a:t>Preventing bullying and the curriculum </a:t>
            </a:r>
            <a:endParaRPr lang="en-NZ" sz="3800" spc="-100"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251520" y="1484784"/>
            <a:ext cx="8640960" cy="5400600"/>
          </a:xfrm>
        </p:spPr>
        <p:txBody>
          <a:bodyPr>
            <a:noAutofit/>
          </a:bodyPr>
          <a:lstStyle/>
          <a:p>
            <a:pPr marL="0" indent="0">
              <a:buNone/>
            </a:pPr>
            <a:r>
              <a:rPr lang="en-US" sz="1800" i="1" dirty="0" smtClean="0">
                <a:solidFill>
                  <a:schemeClr val="tx2">
                    <a:lumMod val="50000"/>
                  </a:schemeClr>
                </a:solidFill>
                <a:latin typeface="Arial" pitchFamily="34" charset="0"/>
                <a:cs typeface="Arial" pitchFamily="34" charset="0"/>
              </a:rPr>
              <a:t>For maximum impact, bullying prevention approaches should align with good teaching practice and the New Zealand Curriculum/Te Marautanga o Aotearoa.</a:t>
            </a:r>
          </a:p>
          <a:p>
            <a:pPr marL="0" indent="0">
              <a:buNone/>
            </a:pPr>
            <a:r>
              <a:rPr lang="en-NZ" sz="2400" b="1" dirty="0" smtClean="0">
                <a:solidFill>
                  <a:schemeClr val="tx2">
                    <a:lumMod val="50000"/>
                  </a:schemeClr>
                </a:solidFill>
                <a:latin typeface="Arial" pitchFamily="34" charset="0"/>
                <a:cs typeface="Arial" pitchFamily="34" charset="0"/>
              </a:rPr>
              <a:t>Teaching key competencies</a:t>
            </a:r>
          </a:p>
          <a:p>
            <a:pPr marL="0" indent="0">
              <a:buNone/>
            </a:pPr>
            <a:endParaRPr lang="en-NZ" sz="900" dirty="0" smtClean="0">
              <a:solidFill>
                <a:schemeClr val="tx2">
                  <a:lumMod val="50000"/>
                </a:schemeClr>
              </a:solidFill>
              <a:latin typeface="Arial" pitchFamily="34" charset="0"/>
              <a:cs typeface="Arial" pitchFamily="34" charset="0"/>
            </a:endParaRPr>
          </a:p>
          <a:p>
            <a:pPr marL="342000" indent="-342000" algn="l">
              <a:buFont typeface="Arial" pitchFamily="34" charset="0"/>
              <a:buChar char="•"/>
            </a:pPr>
            <a:r>
              <a:rPr lang="en-US" sz="2200" b="1" dirty="0" smtClean="0">
                <a:solidFill>
                  <a:schemeClr val="tx2">
                    <a:lumMod val="50000"/>
                  </a:schemeClr>
                </a:solidFill>
                <a:latin typeface="Arial" pitchFamily="34" charset="0"/>
                <a:cs typeface="Arial" pitchFamily="34" charset="0"/>
              </a:rPr>
              <a:t>managing self </a:t>
            </a:r>
            <a:r>
              <a:rPr lang="en-US" sz="2200" dirty="0" smtClean="0">
                <a:solidFill>
                  <a:schemeClr val="tx2">
                    <a:lumMod val="50000"/>
                  </a:schemeClr>
                </a:solidFill>
                <a:latin typeface="Arial" pitchFamily="34" charset="0"/>
                <a:cs typeface="Arial" pitchFamily="34" charset="0"/>
              </a:rPr>
              <a:t>– self-motivation, a can-do attitude, and students seeing themselves as capable learners</a:t>
            </a:r>
          </a:p>
          <a:p>
            <a:pPr marL="342000" indent="-342000" algn="l">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lgn="l">
              <a:buFont typeface="Arial" pitchFamily="34" charset="0"/>
              <a:buChar char="•"/>
            </a:pPr>
            <a:r>
              <a:rPr lang="en-US" sz="2200" b="1" dirty="0" smtClean="0">
                <a:solidFill>
                  <a:schemeClr val="tx2">
                    <a:lumMod val="50000"/>
                  </a:schemeClr>
                </a:solidFill>
                <a:latin typeface="Arial" pitchFamily="34" charset="0"/>
                <a:cs typeface="Arial" pitchFamily="34" charset="0"/>
              </a:rPr>
              <a:t>relating to others </a:t>
            </a:r>
            <a:r>
              <a:rPr lang="en-US" sz="2200" dirty="0" smtClean="0">
                <a:solidFill>
                  <a:schemeClr val="tx2">
                    <a:lumMod val="50000"/>
                  </a:schemeClr>
                </a:solidFill>
                <a:latin typeface="Arial" pitchFamily="34" charset="0"/>
                <a:cs typeface="Arial" pitchFamily="34" charset="0"/>
              </a:rPr>
              <a:t>– interacting effectively with a diverse range of people in a variety of contexts</a:t>
            </a:r>
          </a:p>
          <a:p>
            <a:pPr marL="342000" indent="-342000" algn="l">
              <a:buFont typeface="Arial" pitchFamily="34" charset="0"/>
              <a:buChar char="•"/>
            </a:pPr>
            <a:endParaRPr lang="en-US" sz="900" dirty="0" smtClean="0">
              <a:solidFill>
                <a:schemeClr val="tx2">
                  <a:lumMod val="50000"/>
                </a:schemeClr>
              </a:solidFill>
              <a:latin typeface="Arial" pitchFamily="34" charset="0"/>
              <a:cs typeface="Arial" pitchFamily="34" charset="0"/>
            </a:endParaRPr>
          </a:p>
          <a:p>
            <a:pPr marL="342000" indent="-342000" algn="l">
              <a:buFont typeface="Arial" pitchFamily="34" charset="0"/>
              <a:buChar char="•"/>
            </a:pPr>
            <a:r>
              <a:rPr lang="en-US" sz="2200" b="1" dirty="0" smtClean="0">
                <a:solidFill>
                  <a:schemeClr val="tx2">
                    <a:lumMod val="50000"/>
                  </a:schemeClr>
                </a:solidFill>
                <a:latin typeface="Arial" pitchFamily="34" charset="0"/>
                <a:cs typeface="Arial" pitchFamily="34" charset="0"/>
              </a:rPr>
              <a:t>participating and contributing </a:t>
            </a:r>
            <a:r>
              <a:rPr lang="en-US" sz="2200" dirty="0" smtClean="0">
                <a:solidFill>
                  <a:schemeClr val="tx2">
                    <a:lumMod val="50000"/>
                  </a:schemeClr>
                </a:solidFill>
                <a:latin typeface="Arial" pitchFamily="34" charset="0"/>
                <a:cs typeface="Arial" pitchFamily="34" charset="0"/>
              </a:rPr>
              <a:t>– being actively involved in communities, including family, whānau, school and groups based on a common interest or culture.</a:t>
            </a:r>
            <a:endParaRPr lang="en-NZ" sz="2200" dirty="0">
              <a:solidFill>
                <a:schemeClr val="tx2">
                  <a:lumMod val="50000"/>
                </a:schemeClr>
              </a:solidFill>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7</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040560"/>
          </a:xfrm>
        </p:spPr>
        <p:txBody>
          <a:bodyPr>
            <a:normAutofit/>
          </a:bodyPr>
          <a:lstStyle/>
          <a:p>
            <a:pPr marL="0">
              <a:buNone/>
            </a:pPr>
            <a:r>
              <a:rPr lang="en-US" sz="2400" b="1" dirty="0" smtClean="0">
                <a:solidFill>
                  <a:schemeClr val="tx2">
                    <a:lumMod val="50000"/>
                  </a:schemeClr>
                </a:solidFill>
                <a:latin typeface="Arial" pitchFamily="34" charset="0"/>
                <a:cs typeface="Arial" pitchFamily="34" charset="0"/>
              </a:rPr>
              <a:t>Health and Physical Education</a:t>
            </a:r>
          </a:p>
          <a:p>
            <a:pPr marL="0">
              <a:buNone/>
            </a:pPr>
            <a:r>
              <a:rPr lang="en-US" sz="2200" dirty="0" smtClean="0">
                <a:solidFill>
                  <a:schemeClr val="tx2">
                    <a:lumMod val="50000"/>
                  </a:schemeClr>
                </a:solidFill>
                <a:latin typeface="Arial" pitchFamily="34" charset="0"/>
                <a:cs typeface="Arial" pitchFamily="34" charset="0"/>
              </a:rPr>
              <a:t>Bullying approaches should also align with the Health and Physical Education (HPE) learning area of the curriculum. </a:t>
            </a:r>
          </a:p>
          <a:p>
            <a:pPr marL="342000" indent="-342000" algn="l">
              <a:buFont typeface="Arial" pitchFamily="34" charset="0"/>
              <a:buChar char="•"/>
            </a:pPr>
            <a:r>
              <a:rPr lang="en-US" sz="2200" dirty="0" smtClean="0">
                <a:solidFill>
                  <a:schemeClr val="tx2">
                    <a:lumMod val="50000"/>
                  </a:schemeClr>
                </a:solidFill>
                <a:latin typeface="Arial" pitchFamily="34" charset="0"/>
                <a:cs typeface="Arial" pitchFamily="34" charset="0"/>
              </a:rPr>
              <a:t>Students are encouraged to demonstrate empathy and develop skills that enhance relationships (</a:t>
            </a:r>
            <a:r>
              <a:rPr lang="en-US" sz="2200" i="1" dirty="0" smtClean="0">
                <a:solidFill>
                  <a:schemeClr val="tx2">
                    <a:lumMod val="50000"/>
                  </a:schemeClr>
                </a:solidFill>
                <a:latin typeface="Arial" pitchFamily="34" charset="0"/>
                <a:cs typeface="Arial" pitchFamily="34" charset="0"/>
              </a:rPr>
              <a:t>see the relationships with other people strand</a:t>
            </a:r>
            <a:r>
              <a:rPr lang="en-US" sz="2200" dirty="0" smtClean="0">
                <a:solidFill>
                  <a:schemeClr val="tx2">
                    <a:lumMod val="50000"/>
                  </a:schemeClr>
                </a:solidFill>
                <a:latin typeface="Arial" pitchFamily="34" charset="0"/>
                <a:cs typeface="Arial" pitchFamily="34" charset="0"/>
              </a:rPr>
              <a:t>). </a:t>
            </a:r>
          </a:p>
          <a:p>
            <a:pPr marL="342000" indent="-342000" algn="l">
              <a:buFont typeface="Arial" pitchFamily="34" charset="0"/>
              <a:buChar char="•"/>
            </a:pPr>
            <a:r>
              <a:rPr lang="en-US" sz="2200" dirty="0" smtClean="0">
                <a:solidFill>
                  <a:schemeClr val="tx2">
                    <a:lumMod val="50000"/>
                  </a:schemeClr>
                </a:solidFill>
                <a:latin typeface="Arial" pitchFamily="34" charset="0"/>
                <a:cs typeface="Arial" pitchFamily="34" charset="0"/>
              </a:rPr>
              <a:t>Students learn to take responsible and critical action to contribute to healthy communities and environments (</a:t>
            </a:r>
            <a:r>
              <a:rPr lang="en-US" sz="2200" i="1" dirty="0" smtClean="0">
                <a:solidFill>
                  <a:schemeClr val="tx2">
                    <a:lumMod val="50000"/>
                  </a:schemeClr>
                </a:solidFill>
                <a:latin typeface="Arial" pitchFamily="34" charset="0"/>
                <a:cs typeface="Arial" pitchFamily="34" charset="0"/>
              </a:rPr>
              <a:t>see the healthy communities and environments strand</a:t>
            </a:r>
            <a:r>
              <a:rPr lang="en-US" sz="2200" dirty="0" smtClean="0">
                <a:solidFill>
                  <a:schemeClr val="tx2">
                    <a:lumMod val="50000"/>
                  </a:schemeClr>
                </a:solidFill>
                <a:latin typeface="Arial" pitchFamily="34" charset="0"/>
                <a:cs typeface="Arial" pitchFamily="34" charset="0"/>
              </a:rPr>
              <a:t>). </a:t>
            </a:r>
          </a:p>
          <a:p>
            <a:pPr marL="342000">
              <a:buNone/>
            </a:pPr>
            <a:endParaRPr lang="en-US" sz="1200" dirty="0" smtClean="0">
              <a:solidFill>
                <a:schemeClr val="tx2">
                  <a:lumMod val="50000"/>
                </a:schemeClr>
              </a:solidFill>
              <a:latin typeface="Arial" pitchFamily="34" charset="0"/>
              <a:cs typeface="Arial" pitchFamily="34" charset="0"/>
            </a:endParaRPr>
          </a:p>
          <a:p>
            <a:pPr marL="0">
              <a:buNone/>
            </a:pPr>
            <a:r>
              <a:rPr lang="en-US" sz="2200" dirty="0" smtClean="0">
                <a:solidFill>
                  <a:schemeClr val="tx2">
                    <a:lumMod val="50000"/>
                  </a:schemeClr>
                </a:solidFill>
                <a:latin typeface="Arial" pitchFamily="34" charset="0"/>
                <a:cs typeface="Arial" pitchFamily="34" charset="0"/>
              </a:rPr>
              <a:t>The underlying principles of tolerance and respect for others can be woven into all aspects of teaching and learning. </a:t>
            </a:r>
            <a:endParaRPr lang="en-NZ" sz="2200" dirty="0">
              <a:solidFill>
                <a:schemeClr val="tx2">
                  <a:lumMod val="50000"/>
                </a:schemeClr>
              </a:solidFill>
              <a:latin typeface="Arial" pitchFamily="34" charset="0"/>
              <a:cs typeface="Arial" pitchFamily="34" charset="0"/>
            </a:endParaRPr>
          </a:p>
        </p:txBody>
      </p:sp>
      <p:sp>
        <p:nvSpPr>
          <p:cNvPr id="8" name="Title 1"/>
          <p:cNvSpPr txBox="1">
            <a:spLocks/>
          </p:cNvSpPr>
          <p:nvPr/>
        </p:nvSpPr>
        <p:spPr>
          <a:xfrm>
            <a:off x="-180528" y="-18256"/>
            <a:ext cx="961256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3800" b="0" i="0" u="none" strike="noStrike" kern="1200" cap="none" spc="-100" normalizeH="0" baseline="0" noProof="0" dirty="0" smtClean="0">
                <a:ln>
                  <a:noFill/>
                </a:ln>
                <a:solidFill>
                  <a:schemeClr val="tx2">
                    <a:lumMod val="50000"/>
                  </a:schemeClr>
                </a:solidFill>
                <a:effectLst/>
                <a:uLnTx/>
                <a:uFillTx/>
                <a:latin typeface="Arial Rounded MT Bold" pitchFamily="34" charset="0"/>
                <a:ea typeface="+mj-ea"/>
                <a:cs typeface="+mj-cs"/>
              </a:rPr>
              <a:t>Preventing bullying and the curriculum </a:t>
            </a:r>
            <a:endParaRPr kumimoji="0" lang="en-NZ" sz="3800" b="0" i="0" u="none" strike="noStrike" kern="1200" cap="none" spc="-100" normalizeH="0" baseline="0" noProof="0" dirty="0">
              <a:ln>
                <a:noFill/>
              </a:ln>
              <a:solidFill>
                <a:schemeClr val="tx2">
                  <a:lumMod val="50000"/>
                </a:schemeClr>
              </a:solidFill>
              <a:effectLst/>
              <a:uLnTx/>
              <a:uFillTx/>
              <a:latin typeface="Arial Rounded MT Bold" pitchFamily="34" charset="0"/>
              <a:ea typeface="+mj-ea"/>
              <a:cs typeface="+mj-cs"/>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7</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1596</TotalTime>
  <Words>334</Words>
  <Application>Microsoft Office PowerPoint</Application>
  <PresentationFormat>On-screen Show (4:3)</PresentationFormat>
  <Paragraphs>30</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Bullying Prevention Workshops   Implementing the Bullying Prevention Guidance </vt:lpstr>
      <vt:lpstr>Workshops overview  </vt:lpstr>
      <vt:lpstr>Slide 3</vt:lpstr>
      <vt:lpstr>Preventing bullying and the curriculum </vt:lpstr>
      <vt:lpstr>Slide 5</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2017-05-17T00:39:31Z</dcterms:modified>
</cp:coreProperties>
</file>