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8"/>
  </p:notesMasterIdLst>
  <p:sldIdLst>
    <p:sldId id="292" r:id="rId2"/>
    <p:sldId id="293" r:id="rId3"/>
    <p:sldId id="294" r:id="rId4"/>
    <p:sldId id="324" r:id="rId5"/>
    <p:sldId id="314" r:id="rId6"/>
    <p:sldId id="31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smtClean="0"/>
          </a:p>
          <a:p>
            <a:r>
              <a:rPr lang="en-NZ" dirty="0" smtClean="0"/>
              <a:t>This</a:t>
            </a:r>
            <a:r>
              <a:rPr lang="en-NZ" baseline="0" dirty="0" smtClean="0"/>
              <a:t> slide to help highlight the need to consider the school approaches to both preventing and responding to bullying. </a:t>
            </a:r>
          </a:p>
          <a:p>
            <a:endParaRPr lang="en-NZ" baseline="0" dirty="0" smtClean="0"/>
          </a:p>
          <a:p>
            <a:r>
              <a:rPr lang="en-NZ" baseline="0" dirty="0" smtClean="0"/>
              <a:t>Initially the focus is on how the school works to prevent bullying </a:t>
            </a:r>
            <a:r>
              <a:rPr lang="en-NZ" baseline="0" smtClean="0"/>
              <a:t>( Workshop 4) </a:t>
            </a:r>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4</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752"/>
            <a:ext cx="8686800" cy="1143000"/>
          </a:xfrm>
        </p:spPr>
        <p:txBody>
          <a:bodyPr>
            <a:noAutofit/>
          </a:bodyPr>
          <a:lstStyle/>
          <a:p>
            <a:r>
              <a:rPr lang="en-NZ" sz="3800" dirty="0" smtClean="0">
                <a:solidFill>
                  <a:schemeClr val="tx2">
                    <a:lumMod val="50000"/>
                  </a:schemeClr>
                </a:solidFill>
                <a:latin typeface="Arial Rounded MT Bold" pitchFamily="34" charset="0"/>
              </a:rPr>
              <a:t>Strategies for dealing with bullying</a:t>
            </a:r>
            <a:endParaRPr lang="en-NZ" sz="3800" dirty="0">
              <a:solidFill>
                <a:schemeClr val="tx2">
                  <a:lumMod val="50000"/>
                </a:schemeClr>
              </a:solidFill>
              <a:latin typeface="Arial Rounded MT Bold" pitchFamily="34" charset="0"/>
            </a:endParaRPr>
          </a:p>
        </p:txBody>
      </p:sp>
      <p:graphicFrame>
        <p:nvGraphicFramePr>
          <p:cNvPr id="5" name="Table 4"/>
          <p:cNvGraphicFramePr>
            <a:graphicFrameLocks noGrp="1"/>
          </p:cNvGraphicFramePr>
          <p:nvPr/>
        </p:nvGraphicFramePr>
        <p:xfrm>
          <a:off x="467544" y="1490381"/>
          <a:ext cx="8208912" cy="4458899"/>
        </p:xfrm>
        <a:graphic>
          <a:graphicData uri="http://schemas.openxmlformats.org/drawingml/2006/table">
            <a:tbl>
              <a:tblPr firstRow="1" bandRow="1">
                <a:tableStyleId>{5C22544A-7EE6-4342-B048-85BDC9FD1C3A}</a:tableStyleId>
              </a:tblPr>
              <a:tblGrid>
                <a:gridCol w="4104456"/>
                <a:gridCol w="4104456"/>
              </a:tblGrid>
              <a:tr h="591840">
                <a:tc>
                  <a:txBody>
                    <a:bodyPr/>
                    <a:lstStyle/>
                    <a:p>
                      <a:pPr algn="ctr"/>
                      <a:r>
                        <a:rPr lang="en-NZ" sz="2400" dirty="0" smtClean="0">
                          <a:solidFill>
                            <a:schemeClr val="bg1"/>
                          </a:solidFill>
                          <a:latin typeface="Arial" pitchFamily="34" charset="0"/>
                          <a:cs typeface="Arial" pitchFamily="34" charset="0"/>
                        </a:rPr>
                        <a:t>Preventing</a:t>
                      </a:r>
                      <a:r>
                        <a:rPr lang="en-NZ" sz="2400" baseline="0" dirty="0" smtClean="0">
                          <a:solidFill>
                            <a:schemeClr val="bg1"/>
                          </a:solidFill>
                          <a:latin typeface="Arial" pitchFamily="34" charset="0"/>
                          <a:cs typeface="Arial" pitchFamily="34" charset="0"/>
                        </a:rPr>
                        <a:t>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c>
                  <a:txBody>
                    <a:bodyPr/>
                    <a:lstStyle/>
                    <a:p>
                      <a:pPr algn="ctr"/>
                      <a:r>
                        <a:rPr lang="en-NZ" sz="2400" dirty="0" smtClean="0">
                          <a:solidFill>
                            <a:schemeClr val="bg1"/>
                          </a:solidFill>
                          <a:latin typeface="Arial" pitchFamily="34" charset="0"/>
                          <a:cs typeface="Arial" pitchFamily="34" charset="0"/>
                        </a:rPr>
                        <a:t>Responding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r>
              <a:tr h="576064">
                <a:tc>
                  <a:txBody>
                    <a:bodyPr/>
                    <a:lstStyle/>
                    <a:p>
                      <a:r>
                        <a:rPr lang="en-NZ" sz="2200" dirty="0" smtClean="0">
                          <a:solidFill>
                            <a:schemeClr val="tx2">
                              <a:lumMod val="50000"/>
                            </a:schemeClr>
                          </a:solidFill>
                          <a:latin typeface="Arial" pitchFamily="34" charset="0"/>
                          <a:cs typeface="Arial" pitchFamily="34" charset="0"/>
                        </a:rPr>
                        <a:t>Direct</a:t>
                      </a:r>
                      <a:r>
                        <a:rPr lang="en-NZ" sz="2200" baseline="0" dirty="0" smtClean="0">
                          <a:solidFill>
                            <a:schemeClr val="tx2">
                              <a:lumMod val="50000"/>
                            </a:schemeClr>
                          </a:solidFill>
                          <a:latin typeface="Arial" pitchFamily="34" charset="0"/>
                          <a:cs typeface="Arial" pitchFamily="34" charset="0"/>
                        </a:rPr>
                        <a:t> teaching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Restorative methods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 a School ethos</a:t>
                      </a:r>
                      <a:r>
                        <a:rPr lang="en-NZ" sz="2200" baseline="0" dirty="0" smtClean="0">
                          <a:solidFill>
                            <a:schemeClr val="tx2">
                              <a:lumMod val="50000"/>
                            </a:schemeClr>
                          </a:solidFill>
                          <a:latin typeface="Arial" pitchFamily="34" charset="0"/>
                          <a:cs typeface="Arial" pitchFamily="34" charset="0"/>
                        </a:rPr>
                        <a:t>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Method of Shared Concern / Undercover teams / Problem solving teams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a:t>
                      </a:r>
                      <a:r>
                        <a:rPr lang="en-NZ" sz="2200" baseline="0" dirty="0" smtClean="0">
                          <a:solidFill>
                            <a:schemeClr val="tx2">
                              <a:lumMod val="50000"/>
                            </a:schemeClr>
                          </a:solidFill>
                          <a:latin typeface="Arial" pitchFamily="34" charset="0"/>
                          <a:cs typeface="Arial" pitchFamily="34" charset="0"/>
                        </a:rPr>
                        <a:t> an anti-bullying policy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Solution Focused Discussions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652285">
                <a:tc>
                  <a:txBody>
                    <a:bodyPr/>
                    <a:lstStyle/>
                    <a:p>
                      <a:r>
                        <a:rPr lang="en-NZ" sz="2200" dirty="0" smtClean="0">
                          <a:solidFill>
                            <a:schemeClr val="tx2">
                              <a:lumMod val="50000"/>
                            </a:schemeClr>
                          </a:solidFill>
                          <a:latin typeface="Arial" pitchFamily="34" charset="0"/>
                          <a:cs typeface="Arial" pitchFamily="34" charset="0"/>
                        </a:rPr>
                        <a:t>Wellbeing in schools survey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School sanction</a:t>
                      </a:r>
                      <a:r>
                        <a:rPr lang="en-NZ" sz="2200" baseline="0" dirty="0" smtClean="0">
                          <a:solidFill>
                            <a:schemeClr val="tx2">
                              <a:lumMod val="50000"/>
                            </a:schemeClr>
                          </a:solidFill>
                          <a:latin typeface="Arial" pitchFamily="34" charset="0"/>
                          <a:cs typeface="Arial" pitchFamily="34" charset="0"/>
                        </a:rPr>
                        <a:t> systems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Peer mediation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Outside agencies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bl>
          </a:graphicData>
        </a:graphic>
      </p:graphicFrame>
      <p:sp>
        <p:nvSpPr>
          <p:cNvPr id="4" name="TextBox 3"/>
          <p:cNvSpPr txBox="1"/>
          <p:nvPr/>
        </p:nvSpPr>
        <p:spPr>
          <a:xfrm>
            <a:off x="611560" y="6237312"/>
            <a:ext cx="2592288"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Workshops </a:t>
            </a:r>
            <a:r>
              <a:rPr lang="en-NZ" dirty="0" smtClean="0">
                <a:solidFill>
                  <a:schemeClr val="bg1"/>
                </a:solidFill>
                <a:latin typeface="Arial Rounded MT Bold" pitchFamily="34" charset="0"/>
                <a:cs typeface="Arial" pitchFamily="34" charset="0"/>
              </a:rPr>
              <a:t>6</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US" dirty="0" smtClean="0">
                <a:solidFill>
                  <a:schemeClr val="tx2">
                    <a:lumMod val="50000"/>
                  </a:schemeClr>
                </a:solidFill>
                <a:latin typeface="Arial Rounded MT Bold" pitchFamily="34" charset="0"/>
              </a:rPr>
              <a:t>Activity: Responding to bullying</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57200" y="1600200"/>
            <a:ext cx="7859216" cy="4525963"/>
          </a:xfrm>
        </p:spPr>
        <p:txBody>
          <a:bodyPr/>
          <a:lstStyle/>
          <a:p>
            <a:pPr>
              <a:buNone/>
            </a:pPr>
            <a:r>
              <a:rPr lang="en-US" dirty="0" smtClean="0">
                <a:solidFill>
                  <a:schemeClr val="tx2">
                    <a:lumMod val="50000"/>
                  </a:schemeClr>
                </a:solidFill>
                <a:latin typeface="Arial" pitchFamily="34" charset="0"/>
                <a:cs typeface="Arial" pitchFamily="34" charset="0"/>
              </a:rPr>
              <a:t>	Use the </a:t>
            </a:r>
            <a:r>
              <a:rPr lang="en-US" i="1" dirty="0" smtClean="0">
                <a:solidFill>
                  <a:schemeClr val="tx2">
                    <a:lumMod val="50000"/>
                  </a:schemeClr>
                </a:solidFill>
                <a:latin typeface="Arial" pitchFamily="34" charset="0"/>
                <a:cs typeface="Arial" pitchFamily="34" charset="0"/>
              </a:rPr>
              <a:t>Responses to </a:t>
            </a:r>
            <a:r>
              <a:rPr lang="en-US" i="1" dirty="0" err="1" smtClean="0">
                <a:solidFill>
                  <a:schemeClr val="tx2">
                    <a:lumMod val="50000"/>
                  </a:schemeClr>
                </a:solidFill>
                <a:latin typeface="Arial" pitchFamily="34" charset="0"/>
                <a:cs typeface="Arial" pitchFamily="34" charset="0"/>
              </a:rPr>
              <a:t>Behaviour</a:t>
            </a:r>
            <a:r>
              <a:rPr lang="en-US" i="1" dirty="0" smtClean="0">
                <a:solidFill>
                  <a:schemeClr val="tx2">
                    <a:lumMod val="50000"/>
                  </a:schemeClr>
                </a:solidFill>
                <a:latin typeface="Arial" pitchFamily="34" charset="0"/>
                <a:cs typeface="Arial" pitchFamily="34" charset="0"/>
              </a:rPr>
              <a:t> </a:t>
            </a:r>
            <a:r>
              <a:rPr lang="en-US" dirty="0" smtClean="0">
                <a:solidFill>
                  <a:schemeClr val="tx2">
                    <a:lumMod val="50000"/>
                  </a:schemeClr>
                </a:solidFill>
                <a:latin typeface="Arial" pitchFamily="34" charset="0"/>
                <a:cs typeface="Arial" pitchFamily="34" charset="0"/>
              </a:rPr>
              <a:t>handout and the bullying scenarios sheet to discuss possible different responses to the scenarios. </a:t>
            </a:r>
            <a:endParaRPr lang="en-NZ" dirty="0">
              <a:solidFill>
                <a:schemeClr val="tx2">
                  <a:lumMod val="50000"/>
                </a:schemeClr>
              </a:solidFill>
              <a:latin typeface="Arial" pitchFamily="34" charset="0"/>
              <a:cs typeface="Arial" pitchFamily="34" charset="0"/>
            </a:endParaRPr>
          </a:p>
        </p:txBody>
      </p:sp>
      <p:sp>
        <p:nvSpPr>
          <p:cNvPr id="4" name="TextBox 3"/>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6</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6</a:t>
            </a:r>
            <a:endParaRPr lang="en-NZ" dirty="0">
              <a:solidFill>
                <a:schemeClr val="bg1"/>
              </a:solidFill>
              <a:latin typeface="Arial Rounded MT Bold" pitchFamily="34" charset="0"/>
              <a:cs typeface="Arial" pitchFamily="34" charset="0"/>
            </a:endParaRPr>
          </a:p>
        </p:txBody>
      </p:sp>
      <p:sp>
        <p:nvSpPr>
          <p:cNvPr id="3" name="Title 1"/>
          <p:cNvSpPr txBox="1">
            <a:spLocks/>
          </p:cNvSpPr>
          <p:nvPr/>
        </p:nvSpPr>
        <p:spPr>
          <a:xfrm>
            <a:off x="457200" y="12576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50000"/>
                  </a:schemeClr>
                </a:solidFill>
                <a:effectLst/>
                <a:uLnTx/>
                <a:uFillTx/>
                <a:latin typeface="Arial Rounded MT Bold" pitchFamily="34" charset="0"/>
                <a:ea typeface="+mj-ea"/>
                <a:cs typeface="+mj-cs"/>
              </a:rPr>
              <a:t>Responding to bullying</a:t>
            </a:r>
            <a:endParaRPr kumimoji="0" lang="en-NZ" sz="4400" b="0" i="0" u="none" strike="noStrike" kern="1200" cap="none" spc="0" normalizeH="0" baseline="0" noProof="0" dirty="0">
              <a:ln>
                <a:noFill/>
              </a:ln>
              <a:solidFill>
                <a:schemeClr val="tx2">
                  <a:lumMod val="50000"/>
                </a:schemeClr>
              </a:solidFill>
              <a:effectLst/>
              <a:uLnTx/>
              <a:uFillTx/>
              <a:latin typeface="Arial Rounded MT Bold" pitchFamily="34"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1331640" y="1340768"/>
            <a:ext cx="6480199" cy="46563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1604</TotalTime>
  <Words>242</Words>
  <Application>Microsoft Office PowerPoint</Application>
  <PresentationFormat>On-screen Show (4:3)</PresentationFormat>
  <Paragraphs>36</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Bullying Prevention Workshops   Implementing the Bullying Prevention Guidance </vt:lpstr>
      <vt:lpstr>Workshops overview  </vt:lpstr>
      <vt:lpstr>Slide 3</vt:lpstr>
      <vt:lpstr>Strategies for dealing with bullying</vt:lpstr>
      <vt:lpstr>Activity: Responding to bullying</vt:lpstr>
      <vt:lpstr>Slide 6</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166</cp:revision>
  <dcterms:created xsi:type="dcterms:W3CDTF">2017-01-09T20:09:54Z</dcterms:created>
  <dcterms:modified xsi:type="dcterms:W3CDTF">2017-05-17T00:38:32Z</dcterms:modified>
</cp:coreProperties>
</file>