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9"/>
  </p:notesMasterIdLst>
  <p:sldIdLst>
    <p:sldId id="292" r:id="rId2"/>
    <p:sldId id="293" r:id="rId3"/>
    <p:sldId id="294" r:id="rId4"/>
    <p:sldId id="295" r:id="rId5"/>
    <p:sldId id="296" r:id="rId6"/>
    <p:sldId id="297" r:id="rId7"/>
    <p:sldId id="29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856" autoAdjust="0"/>
    <p:restoredTop sz="94728" autoAdjust="0"/>
  </p:normalViewPr>
  <p:slideViewPr>
    <p:cSldViewPr>
      <p:cViewPr varScale="1">
        <p:scale>
          <a:sx n="72" d="100"/>
          <a:sy n="72" d="100"/>
        </p:scale>
        <p:origin x="-12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These are the 4 aspects that need to be</a:t>
            </a:r>
            <a:r>
              <a:rPr lang="en-NZ" sz="1800" baseline="0" dirty="0" smtClean="0"/>
              <a:t> in place for any definition of bullying – this links directly to the definitions as presented in the guide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5</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6</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4"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384"/>
            <a:ext cx="8291264" cy="1143000"/>
          </a:xfrm>
        </p:spPr>
        <p:txBody>
          <a:bodyPr>
            <a:normAutofit/>
          </a:bodyPr>
          <a:lstStyle/>
          <a:p>
            <a:r>
              <a:rPr lang="en-NZ" dirty="0">
                <a:solidFill>
                  <a:schemeClr val="tx2">
                    <a:lumMod val="50000"/>
                  </a:schemeClr>
                </a:solidFill>
                <a:latin typeface="Arial Rounded MT Bold" pitchFamily="34" charset="0"/>
              </a:rPr>
              <a:t>What is Bullying? </a:t>
            </a:r>
          </a:p>
        </p:txBody>
      </p:sp>
      <p:sp>
        <p:nvSpPr>
          <p:cNvPr id="3" name="Content Placeholder 2"/>
          <p:cNvSpPr>
            <a:spLocks noGrp="1"/>
          </p:cNvSpPr>
          <p:nvPr>
            <p:ph idx="1"/>
          </p:nvPr>
        </p:nvSpPr>
        <p:spPr>
          <a:xfrm>
            <a:off x="323528" y="1523925"/>
            <a:ext cx="8568952" cy="5001419"/>
          </a:xfrm>
        </p:spPr>
        <p:txBody>
          <a:bodyPr>
            <a:noAutofit/>
          </a:bodyPr>
          <a:lstStyle/>
          <a:p>
            <a:r>
              <a:rPr lang="en-NZ" sz="2600" dirty="0" smtClean="0">
                <a:solidFill>
                  <a:schemeClr val="tx2">
                    <a:lumMod val="50000"/>
                  </a:schemeClr>
                </a:solidFill>
                <a:latin typeface="Arial" pitchFamily="34" charset="0"/>
                <a:cs typeface="Arial" pitchFamily="34" charset="0"/>
              </a:rPr>
              <a:t>Discuss the question of what is bullying with your group. </a:t>
            </a:r>
          </a:p>
          <a:p>
            <a:r>
              <a:rPr lang="en-NZ" sz="2600" dirty="0" smtClean="0">
                <a:solidFill>
                  <a:schemeClr val="tx2">
                    <a:lumMod val="50000"/>
                  </a:schemeClr>
                </a:solidFill>
                <a:latin typeface="Arial" pitchFamily="34" charset="0"/>
                <a:cs typeface="Arial" pitchFamily="34" charset="0"/>
              </a:rPr>
              <a:t>Try to come to a consensus on three short statements describing what bullying behaviours look like as they understand it or see it.  </a:t>
            </a:r>
          </a:p>
          <a:p>
            <a:r>
              <a:rPr lang="en-NZ" sz="2600" dirty="0" smtClean="0">
                <a:solidFill>
                  <a:schemeClr val="tx2">
                    <a:lumMod val="50000"/>
                  </a:schemeClr>
                </a:solidFill>
                <a:latin typeface="Arial" pitchFamily="34" charset="0"/>
                <a:cs typeface="Arial" pitchFamily="34" charset="0"/>
              </a:rPr>
              <a:t>Try to make the statements no longer than three words. </a:t>
            </a:r>
          </a:p>
          <a:p>
            <a:r>
              <a:rPr lang="en-NZ" sz="2600" dirty="0" smtClean="0">
                <a:solidFill>
                  <a:schemeClr val="tx2">
                    <a:lumMod val="50000"/>
                  </a:schemeClr>
                </a:solidFill>
                <a:latin typeface="Arial" pitchFamily="34" charset="0"/>
                <a:cs typeface="Arial" pitchFamily="34" charset="0"/>
              </a:rPr>
              <a:t>Record these statements on post-it notes or a poster to be displayed in the room and referred to later in the session,  </a:t>
            </a:r>
            <a:endParaRPr lang="en-NZ" sz="26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229600" cy="1143000"/>
          </a:xfrm>
        </p:spPr>
        <p:txBody>
          <a:bodyPr>
            <a:normAutofit/>
          </a:bodyPr>
          <a:lstStyle/>
          <a:p>
            <a:r>
              <a:rPr lang="en-NZ" dirty="0">
                <a:solidFill>
                  <a:schemeClr val="tx2">
                    <a:lumMod val="50000"/>
                  </a:schemeClr>
                </a:solidFill>
                <a:latin typeface="Arial Rounded MT Bold" pitchFamily="34" charset="0"/>
              </a:rPr>
              <a:t>Definition of Bullying </a:t>
            </a:r>
          </a:p>
        </p:txBody>
      </p:sp>
      <p:sp>
        <p:nvSpPr>
          <p:cNvPr id="3" name="Content Placeholder 2"/>
          <p:cNvSpPr>
            <a:spLocks noGrp="1"/>
          </p:cNvSpPr>
          <p:nvPr>
            <p:ph idx="1"/>
          </p:nvPr>
        </p:nvSpPr>
        <p:spPr/>
        <p:txBody>
          <a:bodyPr>
            <a:normAutofit/>
          </a:bodyPr>
          <a:lstStyle/>
          <a:p>
            <a:r>
              <a:rPr lang="en-NZ" dirty="0" smtClean="0">
                <a:solidFill>
                  <a:schemeClr val="tx2">
                    <a:lumMod val="50000"/>
                  </a:schemeClr>
                </a:solidFill>
                <a:latin typeface="Arial" pitchFamily="34" charset="0"/>
                <a:cs typeface="Arial" pitchFamily="34" charset="0"/>
              </a:rPr>
              <a:t>Bullying is </a:t>
            </a:r>
            <a:r>
              <a:rPr lang="en-NZ" b="1" dirty="0" smtClean="0">
                <a:solidFill>
                  <a:schemeClr val="tx2">
                    <a:lumMod val="50000"/>
                  </a:schemeClr>
                </a:solidFill>
                <a:latin typeface="Arial" pitchFamily="34" charset="0"/>
                <a:cs typeface="Arial" pitchFamily="34" charset="0"/>
              </a:rPr>
              <a:t>deliberate </a:t>
            </a:r>
          </a:p>
          <a:p>
            <a:endParaRPr lang="en-NZ" sz="1800" dirty="0" smtClean="0">
              <a:solidFill>
                <a:schemeClr val="tx2">
                  <a:lumMod val="50000"/>
                </a:schemeClr>
              </a:solidFill>
              <a:latin typeface="Arial" pitchFamily="34" charset="0"/>
              <a:cs typeface="Arial" pitchFamily="34" charset="0"/>
            </a:endParaRPr>
          </a:p>
          <a:p>
            <a:r>
              <a:rPr lang="en-NZ" dirty="0" smtClean="0">
                <a:solidFill>
                  <a:schemeClr val="tx2">
                    <a:lumMod val="50000"/>
                  </a:schemeClr>
                </a:solidFill>
                <a:latin typeface="Arial" pitchFamily="34" charset="0"/>
                <a:cs typeface="Arial" pitchFamily="34" charset="0"/>
              </a:rPr>
              <a:t>Bullying involves a </a:t>
            </a:r>
            <a:r>
              <a:rPr lang="en-NZ" b="1" dirty="0" smtClean="0">
                <a:solidFill>
                  <a:schemeClr val="tx2">
                    <a:lumMod val="50000"/>
                  </a:schemeClr>
                </a:solidFill>
                <a:latin typeface="Arial" pitchFamily="34" charset="0"/>
                <a:cs typeface="Arial" pitchFamily="34" charset="0"/>
              </a:rPr>
              <a:t>power imbalance </a:t>
            </a:r>
          </a:p>
          <a:p>
            <a:endParaRPr lang="en-NZ" sz="1800" dirty="0" smtClean="0">
              <a:solidFill>
                <a:schemeClr val="tx2">
                  <a:lumMod val="50000"/>
                </a:schemeClr>
              </a:solidFill>
              <a:latin typeface="Arial" pitchFamily="34" charset="0"/>
              <a:cs typeface="Arial" pitchFamily="34" charset="0"/>
            </a:endParaRPr>
          </a:p>
          <a:p>
            <a:r>
              <a:rPr lang="en-NZ" dirty="0" smtClean="0">
                <a:solidFill>
                  <a:schemeClr val="tx2">
                    <a:lumMod val="50000"/>
                  </a:schemeClr>
                </a:solidFill>
                <a:latin typeface="Arial" pitchFamily="34" charset="0"/>
                <a:cs typeface="Arial" pitchFamily="34" charset="0"/>
              </a:rPr>
              <a:t>Bullying has an element of </a:t>
            </a:r>
            <a:r>
              <a:rPr lang="en-NZ" b="1" dirty="0" smtClean="0">
                <a:solidFill>
                  <a:schemeClr val="tx2">
                    <a:lumMod val="50000"/>
                  </a:schemeClr>
                </a:solidFill>
                <a:latin typeface="Arial" pitchFamily="34" charset="0"/>
                <a:cs typeface="Arial" pitchFamily="34" charset="0"/>
              </a:rPr>
              <a:t>repetition </a:t>
            </a:r>
          </a:p>
          <a:p>
            <a:endParaRPr lang="en-NZ" sz="1800" dirty="0" smtClean="0">
              <a:solidFill>
                <a:schemeClr val="tx2">
                  <a:lumMod val="50000"/>
                </a:schemeClr>
              </a:solidFill>
              <a:latin typeface="Arial" pitchFamily="34" charset="0"/>
              <a:cs typeface="Arial" pitchFamily="34" charset="0"/>
            </a:endParaRPr>
          </a:p>
          <a:p>
            <a:r>
              <a:rPr lang="en-NZ" dirty="0" smtClean="0">
                <a:solidFill>
                  <a:schemeClr val="tx2">
                    <a:lumMod val="50000"/>
                  </a:schemeClr>
                </a:solidFill>
                <a:latin typeface="Arial" pitchFamily="34" charset="0"/>
                <a:cs typeface="Arial" pitchFamily="34" charset="0"/>
              </a:rPr>
              <a:t>Bullying is </a:t>
            </a:r>
            <a:r>
              <a:rPr lang="en-NZ" b="1" dirty="0" smtClean="0">
                <a:solidFill>
                  <a:schemeClr val="tx2">
                    <a:lumMod val="50000"/>
                  </a:schemeClr>
                </a:solidFill>
                <a:latin typeface="Arial" pitchFamily="34" charset="0"/>
                <a:cs typeface="Arial" pitchFamily="34" charset="0"/>
              </a:rPr>
              <a:t>harmful </a:t>
            </a:r>
            <a:endParaRPr lang="en-NZ" b="1"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2232248"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Workshops 1 &amp; 2</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48464" cy="782960"/>
          </a:xfrm>
        </p:spPr>
        <p:txBody>
          <a:bodyPr>
            <a:noAutofit/>
          </a:bodyPr>
          <a:lstStyle/>
          <a:p>
            <a:r>
              <a:rPr lang="en-NZ" dirty="0">
                <a:solidFill>
                  <a:schemeClr val="tx2">
                    <a:lumMod val="50000"/>
                  </a:schemeClr>
                </a:solidFill>
                <a:latin typeface="Arial Rounded MT Bold" pitchFamily="34" charset="0"/>
              </a:rPr>
              <a:t>Defining bullying in your school </a:t>
            </a:r>
          </a:p>
        </p:txBody>
      </p:sp>
      <p:sp>
        <p:nvSpPr>
          <p:cNvPr id="3" name="Content Placeholder 2"/>
          <p:cNvSpPr>
            <a:spLocks noGrp="1"/>
          </p:cNvSpPr>
          <p:nvPr>
            <p:ph idx="1"/>
          </p:nvPr>
        </p:nvSpPr>
        <p:spPr/>
        <p:txBody>
          <a:bodyPr>
            <a:noAutofit/>
          </a:bodyPr>
          <a:lstStyle/>
          <a:p>
            <a:pPr marL="0">
              <a:buNone/>
            </a:pPr>
            <a:r>
              <a:rPr lang="en-NZ" sz="2800" dirty="0" smtClean="0">
                <a:solidFill>
                  <a:schemeClr val="tx2">
                    <a:lumMod val="50000"/>
                  </a:schemeClr>
                </a:solidFill>
                <a:latin typeface="Arial" pitchFamily="34" charset="0"/>
                <a:cs typeface="Arial" pitchFamily="34" charset="0"/>
              </a:rPr>
              <a:t>Use the bullying prevention guide (p11) to look at the definition of bullying and discuss: </a:t>
            </a:r>
          </a:p>
          <a:p>
            <a:pPr marL="0">
              <a:buNone/>
            </a:pPr>
            <a:endParaRPr lang="en-NZ" sz="1600" dirty="0" smtClean="0">
              <a:solidFill>
                <a:schemeClr val="tx2">
                  <a:lumMod val="50000"/>
                </a:schemeClr>
              </a:solidFill>
              <a:latin typeface="Arial" pitchFamily="34" charset="0"/>
              <a:cs typeface="Arial" pitchFamily="34" charset="0"/>
            </a:endParaRPr>
          </a:p>
          <a:p>
            <a:pPr marL="400050" lvl="1">
              <a:buFont typeface="Arial" pitchFamily="34" charset="0"/>
              <a:buChar char="•"/>
            </a:pPr>
            <a:r>
              <a:rPr lang="en-NZ" sz="2800" dirty="0" smtClean="0">
                <a:solidFill>
                  <a:schemeClr val="tx2">
                    <a:lumMod val="50000"/>
                  </a:schemeClr>
                </a:solidFill>
                <a:latin typeface="Arial" pitchFamily="34" charset="0"/>
                <a:cs typeface="Arial" pitchFamily="34" charset="0"/>
              </a:rPr>
              <a:t>What definition do you have in your school?</a:t>
            </a:r>
            <a:r>
              <a:rPr lang="en-NZ" sz="2800" dirty="0">
                <a:solidFill>
                  <a:schemeClr val="tx2">
                    <a:lumMod val="50000"/>
                  </a:schemeClr>
                </a:solidFill>
                <a:latin typeface="Arial" pitchFamily="34" charset="0"/>
                <a:cs typeface="Arial" pitchFamily="34" charset="0"/>
              </a:rPr>
              <a:t/>
            </a:r>
            <a:br>
              <a:rPr lang="en-NZ" sz="2800" dirty="0">
                <a:solidFill>
                  <a:schemeClr val="tx2">
                    <a:lumMod val="50000"/>
                  </a:schemeClr>
                </a:solidFill>
                <a:latin typeface="Arial" pitchFamily="34" charset="0"/>
                <a:cs typeface="Arial" pitchFamily="34" charset="0"/>
              </a:rPr>
            </a:br>
            <a:r>
              <a:rPr lang="en-NZ" sz="1600" dirty="0" smtClean="0">
                <a:solidFill>
                  <a:schemeClr val="tx2">
                    <a:lumMod val="50000"/>
                  </a:schemeClr>
                </a:solidFill>
                <a:latin typeface="Arial" pitchFamily="34" charset="0"/>
                <a:cs typeface="Arial" pitchFamily="34" charset="0"/>
              </a:rPr>
              <a:t> </a:t>
            </a:r>
            <a:endParaRPr lang="en-NZ" sz="2000" dirty="0" smtClean="0">
              <a:solidFill>
                <a:schemeClr val="tx2">
                  <a:lumMod val="50000"/>
                </a:schemeClr>
              </a:solidFill>
              <a:latin typeface="Arial" pitchFamily="34" charset="0"/>
              <a:cs typeface="Arial" pitchFamily="34" charset="0"/>
            </a:endParaRPr>
          </a:p>
          <a:p>
            <a:pPr marL="400050" lvl="1">
              <a:buFont typeface="Arial" pitchFamily="34" charset="0"/>
              <a:buChar char="•"/>
            </a:pPr>
            <a:r>
              <a:rPr lang="en-NZ" sz="2800" dirty="0" smtClean="0">
                <a:solidFill>
                  <a:schemeClr val="tx2">
                    <a:lumMod val="50000"/>
                  </a:schemeClr>
                </a:solidFill>
                <a:latin typeface="Arial" pitchFamily="34" charset="0"/>
                <a:cs typeface="Arial" pitchFamily="34" charset="0"/>
              </a:rPr>
              <a:t>How could you have a wider discussion with staff and families, whānau and community regarding a shared understanding of bullying? </a:t>
            </a:r>
            <a:endParaRPr lang="en-NZ" sz="28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58614"/>
            <a:ext cx="8229600" cy="922114"/>
          </a:xfrm>
        </p:spPr>
        <p:txBody>
          <a:bodyPr>
            <a:normAutofit/>
          </a:bodyPr>
          <a:lstStyle/>
          <a:p>
            <a:r>
              <a:rPr lang="en-NZ" dirty="0">
                <a:solidFill>
                  <a:schemeClr val="tx2">
                    <a:lumMod val="50000"/>
                  </a:schemeClr>
                </a:solidFill>
                <a:latin typeface="Arial Rounded MT Bold" pitchFamily="34" charset="0"/>
              </a:rPr>
              <a:t>Types of Bullying </a:t>
            </a: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1</a:t>
            </a:r>
            <a:endParaRPr lang="en-NZ" dirty="0">
              <a:solidFill>
                <a:schemeClr val="bg1"/>
              </a:solidFill>
              <a:latin typeface="Arial Rounded MT Bold" pitchFamily="34" charset="0"/>
              <a:cs typeface="Arial" pitchFamily="34" charset="0"/>
            </a:endParaRPr>
          </a:p>
        </p:txBody>
      </p:sp>
      <p:sp>
        <p:nvSpPr>
          <p:cNvPr id="7" name="Rectangle 6"/>
          <p:cNvSpPr/>
          <p:nvPr/>
        </p:nvSpPr>
        <p:spPr>
          <a:xfrm>
            <a:off x="4788024" y="170080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discriminatory remarks, threats, name-calling (in view)</a:t>
            </a:r>
            <a:endParaRPr lang="en-NZ" sz="1200" b="1" dirty="0">
              <a:latin typeface="Arial" pitchFamily="34" charset="0"/>
              <a:cs typeface="Arial" pitchFamily="34" charset="0"/>
            </a:endParaRPr>
          </a:p>
        </p:txBody>
      </p:sp>
      <p:sp>
        <p:nvSpPr>
          <p:cNvPr id="8" name="Rectangle 7"/>
          <p:cNvSpPr/>
          <p:nvPr/>
        </p:nvSpPr>
        <p:spPr>
          <a:xfrm>
            <a:off x="4788024" y="234888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a:t>
            </a:r>
            <a:r>
              <a:rPr lang="en-US" sz="1200" b="1" dirty="0" err="1" smtClean="0">
                <a:latin typeface="Arial" pitchFamily="34" charset="0"/>
                <a:cs typeface="Arial" pitchFamily="34" charset="0"/>
              </a:rPr>
              <a:t>standover</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behaviour</a:t>
            </a:r>
            <a:r>
              <a:rPr lang="en-US" sz="1200" b="1" dirty="0" smtClean="0">
                <a:latin typeface="Arial" pitchFamily="34" charset="0"/>
                <a:cs typeface="Arial" pitchFamily="34" charset="0"/>
              </a:rPr>
              <a:t>, holding, hitting (in view)</a:t>
            </a:r>
            <a:endParaRPr lang="en-NZ" sz="1200" b="1" dirty="0">
              <a:latin typeface="Arial" pitchFamily="34" charset="0"/>
              <a:cs typeface="Arial" pitchFamily="34" charset="0"/>
            </a:endParaRPr>
          </a:p>
        </p:txBody>
      </p:sp>
      <p:sp>
        <p:nvSpPr>
          <p:cNvPr id="9" name="Rectangle 8"/>
          <p:cNvSpPr/>
          <p:nvPr/>
        </p:nvSpPr>
        <p:spPr>
          <a:xfrm>
            <a:off x="4788024" y="299695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openly excluding from peer group, </a:t>
            </a:r>
            <a:r>
              <a:rPr lang="en-US" sz="1200" b="1" dirty="0" err="1" smtClean="0">
                <a:solidFill>
                  <a:schemeClr val="accent5">
                    <a:lumMod val="50000"/>
                  </a:schemeClr>
                </a:solidFill>
                <a:latin typeface="Arial" pitchFamily="34" charset="0"/>
                <a:cs typeface="Arial" pitchFamily="34" charset="0"/>
              </a:rPr>
              <a:t>ostracising</a:t>
            </a:r>
            <a:endParaRPr lang="en-NZ" sz="1200" b="1" dirty="0">
              <a:solidFill>
                <a:schemeClr val="accent5">
                  <a:lumMod val="50000"/>
                </a:schemeClr>
              </a:solidFill>
              <a:latin typeface="Arial" pitchFamily="34" charset="0"/>
              <a:cs typeface="Arial" pitchFamily="34" charset="0"/>
            </a:endParaRPr>
          </a:p>
        </p:txBody>
      </p:sp>
      <p:sp>
        <p:nvSpPr>
          <p:cNvPr id="11" name="Rectangle 10"/>
          <p:cNvSpPr/>
          <p:nvPr/>
        </p:nvSpPr>
        <p:spPr>
          <a:xfrm>
            <a:off x="1259632" y="170080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snide asides, threats, put-downs (hidden)</a:t>
            </a:r>
            <a:endParaRPr lang="en-NZ" sz="1200" b="1" dirty="0">
              <a:latin typeface="Arial" pitchFamily="34" charset="0"/>
              <a:cs typeface="Arial" pitchFamily="34" charset="0"/>
            </a:endParaRPr>
          </a:p>
        </p:txBody>
      </p:sp>
      <p:sp>
        <p:nvSpPr>
          <p:cNvPr id="12" name="Rectangle 11"/>
          <p:cNvSpPr/>
          <p:nvPr/>
        </p:nvSpPr>
        <p:spPr>
          <a:xfrm>
            <a:off x="1259632" y="234888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a:t>
            </a:r>
            <a:r>
              <a:rPr lang="en-US" sz="1200" b="1" dirty="0" err="1" smtClean="0">
                <a:latin typeface="Arial" pitchFamily="34" charset="0"/>
                <a:cs typeface="Arial" pitchFamily="34" charset="0"/>
              </a:rPr>
              <a:t>standover</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behaviour</a:t>
            </a:r>
            <a:r>
              <a:rPr lang="en-US" sz="1200" b="1" dirty="0" smtClean="0">
                <a:latin typeface="Arial" pitchFamily="34" charset="0"/>
                <a:cs typeface="Arial" pitchFamily="34" charset="0"/>
              </a:rPr>
              <a:t>, holding, hitting (hidden)</a:t>
            </a:r>
            <a:endParaRPr lang="en-NZ" sz="1200" b="1" dirty="0">
              <a:latin typeface="Arial" pitchFamily="34" charset="0"/>
              <a:cs typeface="Arial" pitchFamily="34" charset="0"/>
            </a:endParaRPr>
          </a:p>
        </p:txBody>
      </p:sp>
      <p:sp>
        <p:nvSpPr>
          <p:cNvPr id="13" name="Rectangle 12"/>
          <p:cNvSpPr/>
          <p:nvPr/>
        </p:nvSpPr>
        <p:spPr>
          <a:xfrm>
            <a:off x="1259632" y="299695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spreading </a:t>
            </a:r>
            <a:r>
              <a:rPr lang="en-US" sz="1200" b="1" dirty="0" err="1" smtClean="0">
                <a:solidFill>
                  <a:schemeClr val="accent5">
                    <a:lumMod val="50000"/>
                  </a:schemeClr>
                </a:solidFill>
                <a:latin typeface="Arial" pitchFamily="34" charset="0"/>
                <a:cs typeface="Arial" pitchFamily="34" charset="0"/>
              </a:rPr>
              <a:t>rumours</a:t>
            </a:r>
            <a:r>
              <a:rPr lang="en-US" sz="1200" b="1" dirty="0" smtClean="0">
                <a:solidFill>
                  <a:schemeClr val="accent5">
                    <a:lumMod val="50000"/>
                  </a:schemeClr>
                </a:solidFill>
                <a:latin typeface="Arial" pitchFamily="34" charset="0"/>
                <a:cs typeface="Arial" pitchFamily="34" charset="0"/>
              </a:rPr>
              <a:t> or personal information</a:t>
            </a:r>
            <a:endParaRPr lang="en-NZ" sz="1200" b="1" dirty="0">
              <a:solidFill>
                <a:schemeClr val="accent5">
                  <a:lumMod val="50000"/>
                </a:schemeClr>
              </a:solidFill>
              <a:latin typeface="Arial" pitchFamily="34" charset="0"/>
              <a:cs typeface="Arial" pitchFamily="34" charset="0"/>
            </a:endParaRPr>
          </a:p>
        </p:txBody>
      </p:sp>
      <p:sp>
        <p:nvSpPr>
          <p:cNvPr id="14" name="Rectangle 13"/>
          <p:cNvSpPr/>
          <p:nvPr/>
        </p:nvSpPr>
        <p:spPr>
          <a:xfrm>
            <a:off x="1259632" y="386104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emails, texts, anonymous comments / post things</a:t>
            </a:r>
            <a:endParaRPr lang="en-NZ" sz="1200" b="1" dirty="0">
              <a:latin typeface="Arial" pitchFamily="34" charset="0"/>
              <a:cs typeface="Arial" pitchFamily="34" charset="0"/>
            </a:endParaRPr>
          </a:p>
        </p:txBody>
      </p:sp>
      <p:sp>
        <p:nvSpPr>
          <p:cNvPr id="15" name="Rectangle 14"/>
          <p:cNvSpPr/>
          <p:nvPr/>
        </p:nvSpPr>
        <p:spPr>
          <a:xfrm>
            <a:off x="1259632" y="450912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anonymous defacing  webpage or profile page</a:t>
            </a:r>
            <a:endParaRPr lang="en-NZ" sz="1200" b="1" dirty="0">
              <a:latin typeface="Arial" pitchFamily="34" charset="0"/>
              <a:cs typeface="Arial" pitchFamily="34" charset="0"/>
            </a:endParaRPr>
          </a:p>
        </p:txBody>
      </p:sp>
      <p:sp>
        <p:nvSpPr>
          <p:cNvPr id="16" name="Rectangle 15"/>
          <p:cNvSpPr/>
          <p:nvPr/>
        </p:nvSpPr>
        <p:spPr>
          <a:xfrm>
            <a:off x="1259632" y="515719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posting negative material anonymously</a:t>
            </a:r>
            <a:endParaRPr lang="en-NZ" sz="1200" b="1" dirty="0">
              <a:solidFill>
                <a:schemeClr val="accent5">
                  <a:lumMod val="50000"/>
                </a:schemeClr>
              </a:solidFill>
              <a:latin typeface="Arial" pitchFamily="34" charset="0"/>
              <a:cs typeface="Arial" pitchFamily="34" charset="0"/>
            </a:endParaRPr>
          </a:p>
        </p:txBody>
      </p:sp>
      <p:sp>
        <p:nvSpPr>
          <p:cNvPr id="17" name="Rectangle 16"/>
          <p:cNvSpPr/>
          <p:nvPr/>
        </p:nvSpPr>
        <p:spPr>
          <a:xfrm>
            <a:off x="4788024" y="3861048"/>
            <a:ext cx="3096344" cy="5760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Verbal e.g. posting negative photos / comments on website</a:t>
            </a:r>
            <a:endParaRPr lang="en-NZ" sz="1200" b="1" dirty="0">
              <a:latin typeface="Arial" pitchFamily="34" charset="0"/>
              <a:cs typeface="Arial" pitchFamily="34" charset="0"/>
            </a:endParaRPr>
          </a:p>
        </p:txBody>
      </p:sp>
      <p:sp>
        <p:nvSpPr>
          <p:cNvPr id="18" name="Rectangle 17"/>
          <p:cNvSpPr/>
          <p:nvPr/>
        </p:nvSpPr>
        <p:spPr>
          <a:xfrm>
            <a:off x="4788024" y="4509120"/>
            <a:ext cx="3096344" cy="5760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Physical e.g. defacing webpage or profile page</a:t>
            </a:r>
            <a:endParaRPr lang="en-NZ" sz="1200" b="1" dirty="0">
              <a:latin typeface="Arial" pitchFamily="34" charset="0"/>
              <a:cs typeface="Arial" pitchFamily="34" charset="0"/>
            </a:endParaRPr>
          </a:p>
        </p:txBody>
      </p:sp>
      <p:sp>
        <p:nvSpPr>
          <p:cNvPr id="19" name="Rectangle 18"/>
          <p:cNvSpPr/>
          <p:nvPr/>
        </p:nvSpPr>
        <p:spPr>
          <a:xfrm>
            <a:off x="4788024" y="5157192"/>
            <a:ext cx="3096344" cy="57606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accent5">
                    <a:lumMod val="50000"/>
                  </a:schemeClr>
                </a:solidFill>
                <a:latin typeface="Arial" pitchFamily="34" charset="0"/>
                <a:cs typeface="Arial" pitchFamily="34" charset="0"/>
              </a:rPr>
              <a:t>Social/ relational e.g. exclusion from activities, </a:t>
            </a:r>
            <a:r>
              <a:rPr lang="en-US" sz="1200" b="1" dirty="0" err="1" smtClean="0">
                <a:solidFill>
                  <a:schemeClr val="accent5">
                    <a:lumMod val="50000"/>
                  </a:schemeClr>
                </a:solidFill>
                <a:latin typeface="Arial" pitchFamily="34" charset="0"/>
                <a:cs typeface="Arial" pitchFamily="34" charset="0"/>
              </a:rPr>
              <a:t>ostracising</a:t>
            </a:r>
            <a:endParaRPr lang="en-NZ" sz="1200" b="1" dirty="0">
              <a:solidFill>
                <a:schemeClr val="accent5">
                  <a:lumMod val="50000"/>
                </a:schemeClr>
              </a:solidFill>
              <a:latin typeface="Arial" pitchFamily="34" charset="0"/>
              <a:cs typeface="Arial" pitchFamily="34" charset="0"/>
            </a:endParaRPr>
          </a:p>
        </p:txBody>
      </p:sp>
      <p:cxnSp>
        <p:nvCxnSpPr>
          <p:cNvPr id="21" name="Straight Arrow Connector 20"/>
          <p:cNvCxnSpPr>
            <a:endCxn id="29" idx="0"/>
          </p:cNvCxnSpPr>
          <p:nvPr/>
        </p:nvCxnSpPr>
        <p:spPr>
          <a:xfrm>
            <a:off x="4572000" y="1628800"/>
            <a:ext cx="0" cy="4104456"/>
          </a:xfrm>
          <a:prstGeom prst="straightConnector1">
            <a:avLst/>
          </a:prstGeom>
          <a:ln w="19050">
            <a:solidFill>
              <a:schemeClr val="tx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043608" y="3717032"/>
            <a:ext cx="6912768" cy="0"/>
          </a:xfrm>
          <a:prstGeom prst="straightConnector1">
            <a:avLst/>
          </a:prstGeom>
          <a:ln w="19050">
            <a:solidFill>
              <a:schemeClr val="tx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07904" y="1340768"/>
            <a:ext cx="1656184" cy="276999"/>
          </a:xfrm>
          <a:prstGeom prst="rect">
            <a:avLst/>
          </a:prstGeom>
          <a:noFill/>
        </p:spPr>
        <p:txBody>
          <a:bodyPr wrap="square" rtlCol="0">
            <a:spAutoFit/>
          </a:bodyPr>
          <a:lstStyle/>
          <a:p>
            <a:pPr algn="ctr"/>
            <a:r>
              <a:rPr lang="en-US" sz="1200" b="1" dirty="0" smtClean="0">
                <a:solidFill>
                  <a:schemeClr val="tx2">
                    <a:lumMod val="50000"/>
                  </a:schemeClr>
                </a:solidFill>
                <a:latin typeface="Arial" pitchFamily="34" charset="0"/>
                <a:cs typeface="Arial" pitchFamily="34" charset="0"/>
              </a:rPr>
              <a:t>physical world</a:t>
            </a:r>
            <a:endParaRPr lang="en-NZ" sz="1200" b="1" dirty="0">
              <a:solidFill>
                <a:schemeClr val="tx2">
                  <a:lumMod val="50000"/>
                </a:schemeClr>
              </a:solidFill>
              <a:latin typeface="Arial" pitchFamily="34" charset="0"/>
              <a:cs typeface="Arial" pitchFamily="34" charset="0"/>
            </a:endParaRPr>
          </a:p>
        </p:txBody>
      </p:sp>
      <p:sp>
        <p:nvSpPr>
          <p:cNvPr id="29" name="TextBox 28"/>
          <p:cNvSpPr txBox="1"/>
          <p:nvPr/>
        </p:nvSpPr>
        <p:spPr>
          <a:xfrm>
            <a:off x="3347864" y="5733256"/>
            <a:ext cx="2448272" cy="276999"/>
          </a:xfrm>
          <a:prstGeom prst="rect">
            <a:avLst/>
          </a:prstGeom>
          <a:noFill/>
        </p:spPr>
        <p:txBody>
          <a:bodyPr wrap="square" rtlCol="0">
            <a:spAutoFit/>
          </a:bodyPr>
          <a:lstStyle/>
          <a:p>
            <a:pPr algn="ctr"/>
            <a:r>
              <a:rPr lang="en-US" sz="1200" b="1" dirty="0" smtClean="0">
                <a:solidFill>
                  <a:schemeClr val="tx2">
                    <a:lumMod val="50000"/>
                  </a:schemeClr>
                </a:solidFill>
                <a:latin typeface="Arial" pitchFamily="34" charset="0"/>
                <a:cs typeface="Arial" pitchFamily="34" charset="0"/>
              </a:rPr>
              <a:t>Digital world (</a:t>
            </a:r>
            <a:r>
              <a:rPr lang="en-US" sz="1200" b="1" dirty="0" err="1" smtClean="0">
                <a:solidFill>
                  <a:schemeClr val="tx2">
                    <a:lumMod val="50000"/>
                  </a:schemeClr>
                </a:solidFill>
                <a:latin typeface="Arial" pitchFamily="34" charset="0"/>
                <a:cs typeface="Arial" pitchFamily="34" charset="0"/>
              </a:rPr>
              <a:t>cyberbullying</a:t>
            </a:r>
            <a:r>
              <a:rPr lang="en-US" sz="1200" b="1" dirty="0" smtClean="0">
                <a:solidFill>
                  <a:schemeClr val="tx2">
                    <a:lumMod val="50000"/>
                  </a:schemeClr>
                </a:solidFill>
                <a:latin typeface="Arial" pitchFamily="34" charset="0"/>
                <a:cs typeface="Arial" pitchFamily="34" charset="0"/>
              </a:rPr>
              <a:t>)</a:t>
            </a:r>
            <a:endParaRPr lang="en-NZ" sz="1200" b="1" dirty="0">
              <a:solidFill>
                <a:schemeClr val="tx2">
                  <a:lumMod val="50000"/>
                </a:schemeClr>
              </a:solidFill>
              <a:latin typeface="Arial" pitchFamily="34" charset="0"/>
              <a:cs typeface="Arial" pitchFamily="34" charset="0"/>
            </a:endParaRPr>
          </a:p>
        </p:txBody>
      </p:sp>
      <p:sp>
        <p:nvSpPr>
          <p:cNvPr id="31" name="TextBox 30"/>
          <p:cNvSpPr txBox="1"/>
          <p:nvPr/>
        </p:nvSpPr>
        <p:spPr>
          <a:xfrm>
            <a:off x="179512" y="3553271"/>
            <a:ext cx="936104" cy="307777"/>
          </a:xfrm>
          <a:prstGeom prst="rect">
            <a:avLst/>
          </a:prstGeom>
          <a:noFill/>
        </p:spPr>
        <p:txBody>
          <a:bodyPr wrap="square" rtlCol="0">
            <a:spAutoFit/>
          </a:bodyPr>
          <a:lstStyle/>
          <a:p>
            <a:pPr algn="ctr"/>
            <a:r>
              <a:rPr lang="en-US" sz="1400" b="1" dirty="0" smtClean="0">
                <a:solidFill>
                  <a:schemeClr val="tx2">
                    <a:lumMod val="50000"/>
                  </a:schemeClr>
                </a:solidFill>
                <a:latin typeface="Arial" pitchFamily="34" charset="0"/>
                <a:cs typeface="Arial" pitchFamily="34" charset="0"/>
              </a:rPr>
              <a:t>covert</a:t>
            </a:r>
            <a:endParaRPr lang="en-NZ" sz="1400" b="1" dirty="0">
              <a:solidFill>
                <a:schemeClr val="tx2">
                  <a:lumMod val="50000"/>
                </a:schemeClr>
              </a:solidFill>
              <a:latin typeface="Arial" pitchFamily="34" charset="0"/>
              <a:cs typeface="Arial" pitchFamily="34" charset="0"/>
            </a:endParaRPr>
          </a:p>
        </p:txBody>
      </p:sp>
      <p:sp>
        <p:nvSpPr>
          <p:cNvPr id="32" name="TextBox 31"/>
          <p:cNvSpPr txBox="1"/>
          <p:nvPr/>
        </p:nvSpPr>
        <p:spPr>
          <a:xfrm>
            <a:off x="7884368" y="3553271"/>
            <a:ext cx="936104" cy="307777"/>
          </a:xfrm>
          <a:prstGeom prst="rect">
            <a:avLst/>
          </a:prstGeom>
          <a:noFill/>
        </p:spPr>
        <p:txBody>
          <a:bodyPr wrap="square" rtlCol="0">
            <a:spAutoFit/>
          </a:bodyPr>
          <a:lstStyle/>
          <a:p>
            <a:pPr algn="ctr"/>
            <a:r>
              <a:rPr lang="en-US" sz="1400" b="1" dirty="0" smtClean="0">
                <a:solidFill>
                  <a:schemeClr val="tx2">
                    <a:lumMod val="50000"/>
                  </a:schemeClr>
                </a:solidFill>
                <a:latin typeface="Arial" pitchFamily="34" charset="0"/>
                <a:cs typeface="Arial" pitchFamily="34" charset="0"/>
              </a:rPr>
              <a:t>overt</a:t>
            </a:r>
            <a:endParaRPr lang="en-NZ" sz="1400"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1473</TotalTime>
  <Words>454</Words>
  <Application>Microsoft Office PowerPoint</Application>
  <PresentationFormat>On-screen Show (4:3)</PresentationFormat>
  <Paragraphs>54</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Bullying Prevention Workshops   Implementing the Bullying Prevention Guidance </vt:lpstr>
      <vt:lpstr>Workshops overview  </vt:lpstr>
      <vt:lpstr>Slide 3</vt:lpstr>
      <vt:lpstr>What is Bullying? </vt:lpstr>
      <vt:lpstr>Definition of Bullying </vt:lpstr>
      <vt:lpstr>Defining bullying in your school </vt:lpstr>
      <vt:lpstr>Types of Bullying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161</cp:revision>
  <dcterms:created xsi:type="dcterms:W3CDTF">2017-01-09T20:09:54Z</dcterms:created>
  <dcterms:modified xsi:type="dcterms:W3CDTF">2017-05-16T21:56:26Z</dcterms:modified>
</cp:coreProperties>
</file>